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0"/>
  </p:notesMasterIdLst>
  <p:sldIdLst>
    <p:sldId id="285" r:id="rId2"/>
    <p:sldId id="256" r:id="rId3"/>
    <p:sldId id="297" r:id="rId4"/>
    <p:sldId id="298" r:id="rId5"/>
    <p:sldId id="299" r:id="rId6"/>
    <p:sldId id="300" r:id="rId7"/>
    <p:sldId id="301" r:id="rId8"/>
    <p:sldId id="302" r:id="rId9"/>
    <p:sldId id="305" r:id="rId10"/>
    <p:sldId id="262" r:id="rId11"/>
    <p:sldId id="304" r:id="rId12"/>
    <p:sldId id="303" r:id="rId13"/>
    <p:sldId id="263" r:id="rId14"/>
    <p:sldId id="288" r:id="rId15"/>
    <p:sldId id="265" r:id="rId16"/>
    <p:sldId id="264" r:id="rId17"/>
    <p:sldId id="295" r:id="rId18"/>
    <p:sldId id="306" r:id="rId19"/>
    <p:sldId id="266" r:id="rId20"/>
    <p:sldId id="267" r:id="rId21"/>
    <p:sldId id="280" r:id="rId22"/>
    <p:sldId id="279" r:id="rId23"/>
    <p:sldId id="307" r:id="rId24"/>
    <p:sldId id="269" r:id="rId25"/>
    <p:sldId id="258" r:id="rId26"/>
    <p:sldId id="270" r:id="rId27"/>
    <p:sldId id="271" r:id="rId28"/>
    <p:sldId id="273" r:id="rId29"/>
    <p:sldId id="274" r:id="rId30"/>
    <p:sldId id="275" r:id="rId31"/>
    <p:sldId id="276" r:id="rId32"/>
    <p:sldId id="277" r:id="rId33"/>
    <p:sldId id="278" r:id="rId34"/>
    <p:sldId id="272" r:id="rId35"/>
    <p:sldId id="291" r:id="rId36"/>
    <p:sldId id="281" r:id="rId37"/>
    <p:sldId id="260" r:id="rId38"/>
    <p:sldId id="289" r:id="rId39"/>
    <p:sldId id="296" r:id="rId40"/>
    <p:sldId id="261" r:id="rId41"/>
    <p:sldId id="282" r:id="rId42"/>
    <p:sldId id="290" r:id="rId43"/>
    <p:sldId id="283" r:id="rId44"/>
    <p:sldId id="284" r:id="rId45"/>
    <p:sldId id="287" r:id="rId46"/>
    <p:sldId id="292" r:id="rId47"/>
    <p:sldId id="293" r:id="rId48"/>
    <p:sldId id="308"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5" autoAdjust="0"/>
    <p:restoredTop sz="86401" autoAdjust="0"/>
  </p:normalViewPr>
  <p:slideViewPr>
    <p:cSldViewPr>
      <p:cViewPr varScale="1">
        <p:scale>
          <a:sx n="60" d="100"/>
          <a:sy n="60" d="100"/>
        </p:scale>
        <p:origin x="-156" y="-96"/>
      </p:cViewPr>
      <p:guideLst>
        <p:guide orient="horz" pos="2160"/>
        <p:guide pos="2880"/>
      </p:guideLst>
    </p:cSldViewPr>
  </p:slideViewPr>
  <p:outlineViewPr>
    <p:cViewPr>
      <p:scale>
        <a:sx n="33" d="100"/>
        <a:sy n="33" d="100"/>
      </p:scale>
      <p:origin x="0" y="252"/>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7A6584-C4FD-48EB-8523-3BB5F8861F60}" type="datetimeFigureOut">
              <a:rPr lang="en-US" smtClean="0"/>
              <a:pPr/>
              <a:t>9/13/2011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0D58E9-ECBD-43E1-A238-9093CEE5C3A5}" type="slidenum">
              <a:rPr lang="en-US" smtClean="0"/>
              <a:pPr/>
              <a:t>‹#›</a:t>
            </a:fld>
            <a:endParaRPr lang="en-US"/>
          </a:p>
        </p:txBody>
      </p:sp>
    </p:spTree>
    <p:extLst>
      <p:ext uri="{BB962C8B-B14F-4D97-AF65-F5344CB8AC3E}">
        <p14:creationId xmlns:p14="http://schemas.microsoft.com/office/powerpoint/2010/main" val="1851864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17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19</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20</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21</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22</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24</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25</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26</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27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28</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29</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30</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31</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32</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33</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34</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35</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36</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37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3</a:t>
            </a:fld>
            <a:endParaRPr lang="en-US"/>
          </a:p>
        </p:txBody>
      </p:sp>
    </p:spTree>
    <p:extLst>
      <p:ext uri="{BB962C8B-B14F-4D97-AF65-F5344CB8AC3E}">
        <p14:creationId xmlns:p14="http://schemas.microsoft.com/office/powerpoint/2010/main" val="21347592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38</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39</a:t>
            </a:fld>
            <a:endParaRPr lang="en-US"/>
          </a:p>
        </p:txBody>
      </p:sp>
    </p:spTree>
    <p:extLst>
      <p:ext uri="{BB962C8B-B14F-4D97-AF65-F5344CB8AC3E}">
        <p14:creationId xmlns:p14="http://schemas.microsoft.com/office/powerpoint/2010/main" val="11271873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40</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41</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42</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43</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44</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45</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46</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47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4</a:t>
            </a:fld>
            <a:endParaRPr lang="en-US"/>
          </a:p>
        </p:txBody>
      </p:sp>
    </p:spTree>
    <p:extLst>
      <p:ext uri="{BB962C8B-B14F-4D97-AF65-F5344CB8AC3E}">
        <p14:creationId xmlns:p14="http://schemas.microsoft.com/office/powerpoint/2010/main" val="17105833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5</a:t>
            </a:fld>
            <a:endParaRPr lang="en-US"/>
          </a:p>
        </p:txBody>
      </p:sp>
    </p:spTree>
    <p:extLst>
      <p:ext uri="{BB962C8B-B14F-4D97-AF65-F5344CB8AC3E}">
        <p14:creationId xmlns:p14="http://schemas.microsoft.com/office/powerpoint/2010/main" val="2156186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all students will be able to participate in the learning experience (Rose &amp; Meyer, 2002). </a:t>
            </a:r>
          </a:p>
          <a:p>
            <a:endParaRPr lang="en-US" dirty="0"/>
          </a:p>
        </p:txBody>
      </p:sp>
      <p:sp>
        <p:nvSpPr>
          <p:cNvPr id="4" name="Slide Number Placeholder 3"/>
          <p:cNvSpPr>
            <a:spLocks noGrp="1"/>
          </p:cNvSpPr>
          <p:nvPr>
            <p:ph type="sldNum" sz="quarter" idx="10"/>
          </p:nvPr>
        </p:nvSpPr>
        <p:spPr/>
        <p:txBody>
          <a:bodyPr/>
          <a:lstStyle/>
          <a:p>
            <a:fld id="{F30D58E9-ECBD-43E1-A238-9093CEE5C3A5}" type="slidenum">
              <a:rPr lang="en-US" smtClean="0"/>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14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0D58E9-ECBD-43E1-A238-9093CEE5C3A5}"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C0098F6E-E03E-4150-AD29-5A0D94F494CC}" type="datetimeFigureOut">
              <a:rPr lang="en-US" smtClean="0"/>
              <a:pPr/>
              <a:t>9/13/2011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CB0C2E1D-E3B3-4355-BE01-CD788A4C428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0098F6E-E03E-4150-AD29-5A0D94F494CC}" type="datetimeFigureOut">
              <a:rPr lang="en-US" smtClean="0"/>
              <a:pPr/>
              <a:t>9/13/2011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0C2E1D-E3B3-4355-BE01-CD788A4C428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0098F6E-E03E-4150-AD29-5A0D94F494CC}" type="datetimeFigureOut">
              <a:rPr lang="en-US" smtClean="0"/>
              <a:pPr/>
              <a:t>9/13/2011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0C2E1D-E3B3-4355-BE01-CD788A4C428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C0098F6E-E03E-4150-AD29-5A0D94F494CC}" type="datetimeFigureOut">
              <a:rPr lang="en-US" smtClean="0"/>
              <a:pPr/>
              <a:t>9/13/2011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CB0C2E1D-E3B3-4355-BE01-CD788A4C428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C0098F6E-E03E-4150-AD29-5A0D94F494CC}" type="datetimeFigureOut">
              <a:rPr lang="en-US" smtClean="0"/>
              <a:pPr/>
              <a:t>9/13/2011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CB0C2E1D-E3B3-4355-BE01-CD788A4C428F}"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C0098F6E-E03E-4150-AD29-5A0D94F494CC}" type="datetimeFigureOut">
              <a:rPr lang="en-US" smtClean="0"/>
              <a:pPr/>
              <a:t>9/13/2011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CB0C2E1D-E3B3-4355-BE01-CD788A4C428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C0098F6E-E03E-4150-AD29-5A0D94F494CC}" type="datetimeFigureOut">
              <a:rPr lang="en-US" smtClean="0"/>
              <a:pPr/>
              <a:t>9/13/2011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CB0C2E1D-E3B3-4355-BE01-CD788A4C428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0098F6E-E03E-4150-AD29-5A0D94F494CC}" type="datetimeFigureOut">
              <a:rPr lang="en-US" smtClean="0"/>
              <a:pPr/>
              <a:t>9/13/2011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0C2E1D-E3B3-4355-BE01-CD788A4C428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C0098F6E-E03E-4150-AD29-5A0D94F494CC}" type="datetimeFigureOut">
              <a:rPr lang="en-US" smtClean="0"/>
              <a:pPr/>
              <a:t>9/13/2011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CB0C2E1D-E3B3-4355-BE01-CD788A4C428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C0098F6E-E03E-4150-AD29-5A0D94F494CC}" type="datetimeFigureOut">
              <a:rPr lang="en-US" smtClean="0"/>
              <a:pPr/>
              <a:t>9/13/2011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CB0C2E1D-E3B3-4355-BE01-CD788A4C428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C0098F6E-E03E-4150-AD29-5A0D94F494CC}" type="datetimeFigureOut">
              <a:rPr lang="en-US" smtClean="0"/>
              <a:pPr/>
              <a:t>9/13/2011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CB0C2E1D-E3B3-4355-BE01-CD788A4C428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C0098F6E-E03E-4150-AD29-5A0D94F494CC}" type="datetimeFigureOut">
              <a:rPr lang="en-US" smtClean="0"/>
              <a:pPr/>
              <a:t>9/13/2011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CB0C2E1D-E3B3-4355-BE01-CD788A4C428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bookshare.org/"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hyperlink" Target="http://www.kurzweiledu.com/"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hyperlink" Target="http://www.freedomscientific.com/" TargetMode="External"/><Relationship Id="rId4" Type="http://schemas.openxmlformats.org/officeDocument/2006/relationships/hyperlink" Target="http://www.texthelp.com/"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knfbreader.com/index.php"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hyperlink" Target="http://www.storylineonline.net/"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en.wikipedia.org/wiki/American_Revolutionary_War"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simple.wikipedia.org/wiki/American_Revolutionary_War"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intellitools.com/"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hyperlink" Target="http://www.wordtalk.org.uk/Home/" TargetMode="External"/><Relationship Id="rId5" Type="http://schemas.openxmlformats.org/officeDocument/2006/relationships/hyperlink" Target="http://www.texthelp.com/" TargetMode="External"/><Relationship Id="rId4" Type="http://schemas.openxmlformats.org/officeDocument/2006/relationships/hyperlink" Target="http://www.donjohnston.com/"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www.inspiration.com/"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blachan.com/shahi/"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hyperlink" Target="http://www.qwiki.com/" TargetMode="External"/><Relationship Id="rId4" Type="http://schemas.openxmlformats.org/officeDocument/2006/relationships/hyperlink" Target="http://www.visualthesaurus.com/"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hyperlink" Target="copy-of-playing-to-learn--i1twpbcucjr/copy-of-playing-to-learn--i1twpbcucjr-057_003315_847371/prezi.exe" TargetMode="External"/><Relationship Id="rId3" Type="http://schemas.openxmlformats.org/officeDocument/2006/relationships/hyperlink" Target="http://www.wikispaces.com/" TargetMode="External"/><Relationship Id="rId7" Type="http://schemas.openxmlformats.org/officeDocument/2006/relationships/hyperlink" Target="http://www.prezi.com/"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hyperlink" Target="http://www.glogster.com/" TargetMode="External"/><Relationship Id="rId5" Type="http://schemas.openxmlformats.org/officeDocument/2006/relationships/hyperlink" Target="https://voicethread.com/#q+100+days.b354059.i1874033" TargetMode="External"/><Relationship Id="rId4" Type="http://schemas.openxmlformats.org/officeDocument/2006/relationships/hyperlink" Target="http://www.voicethread.com/"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www.delicious.com/"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hyperlink" Target="http://www.diigo.com/"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www.interventioncentral.org/index.php/tools/192-cbm-reading-fluency-passage-generator"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ebtoolboxes.wikispaces.com/"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hyperlink" Target="http://www.funeducationalapps.com/" TargetMode="External"/><Relationship Id="rId4" Type="http://schemas.openxmlformats.org/officeDocument/2006/relationships/hyperlink" Target="http://www.teachparentstech.org/"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www.ldonline.org/"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hyperlink" Target="http://www.cast.org/" TargetMode="External"/><Relationship Id="rId5" Type="http://schemas.openxmlformats.org/officeDocument/2006/relationships/hyperlink" Target="http://www.ldanatl.org/" TargetMode="External"/><Relationship Id="rId4" Type="http://schemas.openxmlformats.org/officeDocument/2006/relationships/hyperlink" Target="http://www.cec.sped.org/" TargetMode="Externa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67494"/>
            <a:ext cx="8153400" cy="3923506"/>
          </a:xfrm>
        </p:spPr>
        <p:txBody>
          <a:bodyPr>
            <a:noAutofit/>
          </a:bodyPr>
          <a:lstStyle/>
          <a:p>
            <a:pPr algn="ctr"/>
            <a:r>
              <a:rPr lang="en-US" sz="4800" dirty="0" smtClean="0"/>
              <a:t>Technology Applications</a:t>
            </a:r>
            <a:br>
              <a:rPr lang="en-US" sz="4800" dirty="0" smtClean="0"/>
            </a:br>
            <a:r>
              <a:rPr lang="en-US" sz="4800" dirty="0" smtClean="0"/>
              <a:t> for </a:t>
            </a:r>
            <a:br>
              <a:rPr lang="en-US" sz="4800" dirty="0" smtClean="0"/>
            </a:br>
            <a:r>
              <a:rPr lang="en-US" sz="4800" dirty="0" smtClean="0"/>
              <a:t>Students with Disabilities:  Tools to Access Curriculum Content</a:t>
            </a:r>
            <a:endParaRPr lang="en-US" sz="4800" dirty="0"/>
          </a:p>
        </p:txBody>
      </p:sp>
      <p:sp>
        <p:nvSpPr>
          <p:cNvPr id="3" name="Content Placeholder 2"/>
          <p:cNvSpPr>
            <a:spLocks noGrp="1"/>
          </p:cNvSpPr>
          <p:nvPr>
            <p:ph idx="1"/>
          </p:nvPr>
        </p:nvSpPr>
        <p:spPr>
          <a:xfrm>
            <a:off x="762000" y="4724400"/>
            <a:ext cx="7924800" cy="1730408"/>
          </a:xfrm>
        </p:spPr>
        <p:txBody>
          <a:bodyPr>
            <a:normAutofit fontScale="92500" lnSpcReduction="20000"/>
          </a:bodyPr>
          <a:lstStyle/>
          <a:p>
            <a:pPr algn="ctr"/>
            <a:endParaRPr lang="en-US" dirty="0" smtClean="0"/>
          </a:p>
          <a:p>
            <a:pPr algn="ctr"/>
            <a:endParaRPr lang="en-US" dirty="0"/>
          </a:p>
          <a:p>
            <a:pPr algn="ctr"/>
            <a:r>
              <a:rPr lang="en-US" dirty="0" smtClean="0"/>
              <a:t>Kathleen Puckett</a:t>
            </a:r>
          </a:p>
          <a:p>
            <a:pPr algn="ctr"/>
            <a:r>
              <a:rPr lang="en-US" dirty="0" smtClean="0"/>
              <a:t>Arizona State University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0"/>
            <a:ext cx="7772400" cy="1470025"/>
          </a:xfrm>
        </p:spPr>
        <p:txBody>
          <a:bodyPr/>
          <a:lstStyle/>
          <a:p>
            <a:r>
              <a:rPr lang="en-US" dirty="0" smtClean="0"/>
              <a:t>Technology opens access to a world of possibilities </a:t>
            </a:r>
            <a:endParaRPr lang="en-US" dirty="0"/>
          </a:p>
        </p:txBody>
      </p:sp>
      <p:sp>
        <p:nvSpPr>
          <p:cNvPr id="3" name="Subtitle 2"/>
          <p:cNvSpPr>
            <a:spLocks noGrp="1"/>
          </p:cNvSpPr>
          <p:nvPr>
            <p:ph type="subTitle" idx="1"/>
          </p:nvPr>
        </p:nvSpPr>
        <p:spPr>
          <a:xfrm>
            <a:off x="304800" y="1752600"/>
            <a:ext cx="8229600" cy="4419600"/>
          </a:xfrm>
        </p:spPr>
        <p:txBody>
          <a:bodyPr>
            <a:normAutofit fontScale="92500" lnSpcReduction="20000"/>
          </a:bodyPr>
          <a:lstStyle/>
          <a:p>
            <a:pPr algn="l"/>
            <a:r>
              <a:rPr lang="en-US" dirty="0" smtClean="0">
                <a:solidFill>
                  <a:schemeClr val="tx1"/>
                </a:solidFill>
              </a:rPr>
              <a:t>Reading: </a:t>
            </a:r>
          </a:p>
          <a:p>
            <a:pPr lvl="1" algn="l"/>
            <a:r>
              <a:rPr lang="en-US" dirty="0" smtClean="0">
                <a:solidFill>
                  <a:schemeClr val="tx1"/>
                </a:solidFill>
              </a:rPr>
              <a:t>Using digital formats, text can be read </a:t>
            </a:r>
            <a:r>
              <a:rPr lang="en-US" dirty="0">
                <a:solidFill>
                  <a:schemeClr val="tx1"/>
                </a:solidFill>
              </a:rPr>
              <a:t>aloud, defined, translated, captured, transformed, or linked to more information. </a:t>
            </a:r>
            <a:endParaRPr lang="en-US" dirty="0" smtClean="0">
              <a:solidFill>
                <a:schemeClr val="tx1"/>
              </a:solidFill>
            </a:endParaRPr>
          </a:p>
          <a:p>
            <a:pPr algn="l"/>
            <a:r>
              <a:rPr lang="en-US" dirty="0" smtClean="0">
                <a:solidFill>
                  <a:schemeClr val="tx1"/>
                </a:solidFill>
              </a:rPr>
              <a:t>Writing :</a:t>
            </a:r>
          </a:p>
          <a:p>
            <a:pPr lvl="1" algn="l"/>
            <a:r>
              <a:rPr lang="en-US" dirty="0" smtClean="0">
                <a:solidFill>
                  <a:schemeClr val="tx1"/>
                </a:solidFill>
              </a:rPr>
              <a:t>voice </a:t>
            </a:r>
            <a:r>
              <a:rPr lang="en-US" dirty="0">
                <a:solidFill>
                  <a:schemeClr val="tx1"/>
                </a:solidFill>
              </a:rPr>
              <a:t>recognition and </a:t>
            </a:r>
            <a:r>
              <a:rPr lang="en-US" dirty="0" smtClean="0">
                <a:solidFill>
                  <a:schemeClr val="tx1"/>
                </a:solidFill>
              </a:rPr>
              <a:t>electronic editing </a:t>
            </a:r>
            <a:r>
              <a:rPr lang="en-US" dirty="0" smtClean="0">
                <a:solidFill>
                  <a:schemeClr val="tx1"/>
                </a:solidFill>
              </a:rPr>
              <a:t>help to overcome the mechanics of spelling, grammar, and punctuation</a:t>
            </a:r>
            <a:endParaRPr lang="en-US" dirty="0" smtClean="0">
              <a:solidFill>
                <a:schemeClr val="tx1"/>
              </a:solidFill>
            </a:endParaRPr>
          </a:p>
          <a:p>
            <a:pPr algn="l"/>
            <a:r>
              <a:rPr lang="en-US" dirty="0" smtClean="0">
                <a:solidFill>
                  <a:schemeClr val="tx1"/>
                </a:solidFill>
              </a:rPr>
              <a:t>Attention </a:t>
            </a:r>
            <a:r>
              <a:rPr lang="en-US" dirty="0" smtClean="0">
                <a:solidFill>
                  <a:schemeClr val="tx1"/>
                </a:solidFill>
              </a:rPr>
              <a:t>organization</a:t>
            </a:r>
            <a:r>
              <a:rPr lang="en-US" dirty="0">
                <a:solidFill>
                  <a:schemeClr val="tx1"/>
                </a:solidFill>
              </a:rPr>
              <a:t> </a:t>
            </a:r>
            <a:r>
              <a:rPr lang="en-US" dirty="0" smtClean="0">
                <a:solidFill>
                  <a:schemeClr val="tx1"/>
                </a:solidFill>
              </a:rPr>
              <a:t>and motivation</a:t>
            </a:r>
            <a:endParaRPr lang="en-US" dirty="0" smtClean="0">
              <a:solidFill>
                <a:schemeClr val="tx1"/>
              </a:solidFill>
            </a:endParaRPr>
          </a:p>
          <a:p>
            <a:pPr lvl="1" algn="l"/>
            <a:r>
              <a:rPr lang="en-US" dirty="0" smtClean="0"/>
              <a:t>Electronic reading and study systems, concept mapping programs, </a:t>
            </a:r>
            <a:r>
              <a:rPr lang="en-US" dirty="0" smtClean="0">
                <a:solidFill>
                  <a:schemeClr val="tx1"/>
                </a:solidFill>
              </a:rPr>
              <a:t>personal </a:t>
            </a:r>
            <a:r>
              <a:rPr lang="en-US" dirty="0">
                <a:solidFill>
                  <a:schemeClr val="tx1"/>
                </a:solidFill>
              </a:rPr>
              <a:t>digital assistants and organizational </a:t>
            </a:r>
            <a:r>
              <a:rPr lang="en-US" dirty="0" smtClean="0">
                <a:solidFill>
                  <a:schemeClr val="tx1"/>
                </a:solidFill>
              </a:rPr>
              <a:t>software help with organizing work and staying motivated. </a:t>
            </a:r>
            <a:endParaRPr lang="en-US" dirty="0" smtClean="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Important points to remember</a:t>
            </a:r>
            <a:endParaRPr lang="en-US" dirty="0"/>
          </a:p>
        </p:txBody>
      </p:sp>
      <p:sp>
        <p:nvSpPr>
          <p:cNvPr id="3" name="Content Placeholder 2"/>
          <p:cNvSpPr>
            <a:spLocks noGrp="1"/>
          </p:cNvSpPr>
          <p:nvPr>
            <p:ph idx="1"/>
          </p:nvPr>
        </p:nvSpPr>
        <p:spPr/>
        <p:txBody>
          <a:bodyPr/>
          <a:lstStyle/>
          <a:p>
            <a:r>
              <a:rPr lang="en-US" dirty="0" smtClean="0"/>
              <a:t>Technology can only be successful  if it is integrated into comprehensive reading instruction</a:t>
            </a:r>
          </a:p>
          <a:p>
            <a:r>
              <a:rPr lang="en-US" dirty="0" smtClean="0"/>
              <a:t>Using technology as an add-on does not work</a:t>
            </a:r>
          </a:p>
          <a:p>
            <a:r>
              <a:rPr lang="en-US" dirty="0" smtClean="0"/>
              <a:t>Students need to be trained to use the technology</a:t>
            </a:r>
          </a:p>
          <a:p>
            <a:r>
              <a:rPr lang="en-US" dirty="0" smtClean="0"/>
              <a:t>SETT consider the students, environment, task and tools </a:t>
            </a:r>
            <a:endParaRPr lang="en-US" dirty="0"/>
          </a:p>
        </p:txBody>
      </p:sp>
    </p:spTree>
    <p:extLst>
      <p:ext uri="{BB962C8B-B14F-4D97-AF65-F5344CB8AC3E}">
        <p14:creationId xmlns:p14="http://schemas.microsoft.com/office/powerpoint/2010/main" val="4134340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Instructional and Assistive Technology</a:t>
            </a:r>
            <a:endParaRPr lang="en-US" dirty="0"/>
          </a:p>
        </p:txBody>
      </p:sp>
      <p:sp>
        <p:nvSpPr>
          <p:cNvPr id="3" name="Content Placeholder 2"/>
          <p:cNvSpPr>
            <a:spLocks noGrp="1"/>
          </p:cNvSpPr>
          <p:nvPr>
            <p:ph idx="1"/>
          </p:nvPr>
        </p:nvSpPr>
        <p:spPr>
          <a:xfrm>
            <a:off x="457200" y="1600200"/>
            <a:ext cx="8229600" cy="4572000"/>
          </a:xfrm>
        </p:spPr>
        <p:txBody>
          <a:bodyPr>
            <a:normAutofit lnSpcReduction="10000"/>
          </a:bodyPr>
          <a:lstStyle/>
          <a:p>
            <a:r>
              <a:rPr lang="en-US" dirty="0" smtClean="0"/>
              <a:t>Instructional Technology</a:t>
            </a:r>
          </a:p>
          <a:p>
            <a:pPr lvl="1"/>
            <a:r>
              <a:rPr lang="en-US" dirty="0" smtClean="0"/>
              <a:t>a </a:t>
            </a:r>
            <a:r>
              <a:rPr lang="en-US" dirty="0"/>
              <a:t>general category of hardware or software that is used to teach the ideas and concepts associated with schooling and </a:t>
            </a:r>
            <a:r>
              <a:rPr lang="en-US" dirty="0" smtClean="0"/>
              <a:t>is </a:t>
            </a:r>
            <a:r>
              <a:rPr lang="en-US" dirty="0"/>
              <a:t>available to all </a:t>
            </a:r>
            <a:r>
              <a:rPr lang="en-US" dirty="0" smtClean="0"/>
              <a:t>students</a:t>
            </a:r>
          </a:p>
          <a:p>
            <a:r>
              <a:rPr lang="en-US" dirty="0" smtClean="0"/>
              <a:t>Assistive Technology</a:t>
            </a:r>
          </a:p>
          <a:p>
            <a:pPr lvl="1"/>
            <a:r>
              <a:rPr lang="en-US" dirty="0" smtClean="0"/>
              <a:t>Defined by statute (IDEA)</a:t>
            </a:r>
          </a:p>
          <a:p>
            <a:r>
              <a:rPr lang="en-US" dirty="0"/>
              <a:t>As technology continues to advance, the lines </a:t>
            </a:r>
            <a:r>
              <a:rPr lang="en-US" dirty="0" smtClean="0"/>
              <a:t>between IT, AT, and personal use software is </a:t>
            </a:r>
            <a:r>
              <a:rPr lang="en-US" dirty="0"/>
              <a:t>blurring.</a:t>
            </a:r>
            <a:endParaRPr lang="en-US" dirty="0"/>
          </a:p>
        </p:txBody>
      </p:sp>
    </p:spTree>
    <p:extLst>
      <p:ext uri="{BB962C8B-B14F-4D97-AF65-F5344CB8AC3E}">
        <p14:creationId xmlns:p14="http://schemas.microsoft.com/office/powerpoint/2010/main" val="3185804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t>Definition </a:t>
            </a:r>
            <a:r>
              <a:rPr lang="en-US" b="1" dirty="0"/>
              <a:t>of </a:t>
            </a:r>
            <a:r>
              <a:rPr lang="en-US" b="1" dirty="0" smtClean="0"/>
              <a:t>assistive </a:t>
            </a:r>
            <a:r>
              <a:rPr lang="en-US" b="1" dirty="0"/>
              <a:t>technology</a:t>
            </a:r>
            <a:endParaRPr lang="en-US" dirty="0"/>
          </a:p>
        </p:txBody>
      </p:sp>
      <p:sp>
        <p:nvSpPr>
          <p:cNvPr id="3" name="Content Placeholder 2"/>
          <p:cNvSpPr>
            <a:spLocks noGrp="1"/>
          </p:cNvSpPr>
          <p:nvPr>
            <p:ph idx="1"/>
          </p:nvPr>
        </p:nvSpPr>
        <p:spPr/>
        <p:txBody>
          <a:bodyPr/>
          <a:lstStyle/>
          <a:p>
            <a:r>
              <a:rPr lang="en-US" dirty="0" smtClean="0"/>
              <a:t>any item, piece of equipment, or product system,” excluding a surgically implanted device, “whether acquired commercially off the shelf, modified, or customized, that is used to increase, maintain, or improve functional capabilities of individuals with disabilities” (IDEA 2004, P.L. 108-446 § 602 (1)(B))</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legislation further specifies:</a:t>
            </a:r>
            <a:endParaRPr lang="en-US" dirty="0"/>
          </a:p>
        </p:txBody>
      </p:sp>
      <p:sp>
        <p:nvSpPr>
          <p:cNvPr id="3" name="Content Placeholder 2"/>
          <p:cNvSpPr>
            <a:spLocks noGrp="1"/>
          </p:cNvSpPr>
          <p:nvPr>
            <p:ph idx="1"/>
          </p:nvPr>
        </p:nvSpPr>
        <p:spPr/>
        <p:txBody>
          <a:bodyPr>
            <a:normAutofit fontScale="92500"/>
          </a:bodyPr>
          <a:lstStyle/>
          <a:p>
            <a:r>
              <a:rPr lang="en-US" dirty="0" smtClean="0"/>
              <a:t>Schools </a:t>
            </a:r>
            <a:r>
              <a:rPr lang="en-US" dirty="0" smtClean="0"/>
              <a:t>must provide </a:t>
            </a:r>
            <a:r>
              <a:rPr lang="en-US" dirty="0" smtClean="0"/>
              <a:t>textbooks and other materials in specialized formats (Braille, large print, audio and/or digital) to students with print disabilities in a timely manner. </a:t>
            </a:r>
          </a:p>
          <a:p>
            <a:r>
              <a:rPr lang="en-US" dirty="0" smtClean="0"/>
              <a:t>A standard file format (the National Instructional Materials Accessibility Standard, or NIMAS), and a repository for distributing these files (National Instructional Materials Access Center, or NIMAC) available to state and local agencies.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Barriers to Implementation</a:t>
            </a:r>
            <a:endParaRPr lang="en-US" dirty="0"/>
          </a:p>
        </p:txBody>
      </p:sp>
      <p:sp>
        <p:nvSpPr>
          <p:cNvPr id="3" name="Content Placeholder 2"/>
          <p:cNvSpPr>
            <a:spLocks noGrp="1"/>
          </p:cNvSpPr>
          <p:nvPr>
            <p:ph idx="1"/>
          </p:nvPr>
        </p:nvSpPr>
        <p:spPr/>
        <p:txBody>
          <a:bodyPr/>
          <a:lstStyle/>
          <a:p>
            <a:r>
              <a:rPr lang="en-US" b="1" dirty="0" smtClean="0"/>
              <a:t>General knowledge of teachers and parents</a:t>
            </a:r>
          </a:p>
          <a:p>
            <a:pPr lvl="1"/>
            <a:r>
              <a:rPr lang="en-US" b="1" dirty="0" smtClean="0"/>
              <a:t>Paradox of consideration </a:t>
            </a:r>
            <a:r>
              <a:rPr lang="en-US" sz="1600" b="1" dirty="0" smtClean="0"/>
              <a:t>(</a:t>
            </a:r>
            <a:r>
              <a:rPr lang="en-US" sz="1600" b="1" dirty="0" err="1" smtClean="0"/>
              <a:t>Edyburn</a:t>
            </a:r>
            <a:r>
              <a:rPr lang="en-US" sz="1600" b="1" dirty="0" smtClean="0"/>
              <a:t>, 2000)</a:t>
            </a:r>
          </a:p>
          <a:p>
            <a:pPr lvl="1"/>
            <a:r>
              <a:rPr lang="en-US" b="1" dirty="0" smtClean="0"/>
              <a:t>Rapid advances in technology</a:t>
            </a:r>
          </a:p>
          <a:p>
            <a:pPr lvl="1"/>
            <a:endParaRPr lang="en-US" dirty="0"/>
          </a:p>
          <a:p>
            <a:r>
              <a:rPr lang="en-US" b="1" dirty="0" smtClean="0"/>
              <a:t>Lack of clarity in definitions</a:t>
            </a:r>
            <a:endParaRPr lang="en-US" dirty="0"/>
          </a:p>
          <a:p>
            <a:pPr lvl="1"/>
            <a:r>
              <a:rPr lang="en-US" b="1" dirty="0" smtClean="0"/>
              <a:t>AT is required</a:t>
            </a:r>
            <a:endParaRPr lang="en-US" dirty="0"/>
          </a:p>
          <a:p>
            <a:pPr lvl="1"/>
            <a:r>
              <a:rPr lang="en-US" b="1" dirty="0" smtClean="0"/>
              <a:t>IT is permitted but not required</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Universal Design for Learning</a:t>
            </a:r>
            <a:endParaRPr lang="en-US" b="1" dirty="0"/>
          </a:p>
        </p:txBody>
      </p:sp>
      <p:sp>
        <p:nvSpPr>
          <p:cNvPr id="3" name="Content Placeholder 2"/>
          <p:cNvSpPr>
            <a:spLocks noGrp="1"/>
          </p:cNvSpPr>
          <p:nvPr>
            <p:ph idx="1"/>
          </p:nvPr>
        </p:nvSpPr>
        <p:spPr>
          <a:xfrm>
            <a:off x="457200" y="1524000"/>
            <a:ext cx="8229600" cy="5029200"/>
          </a:xfrm>
        </p:spPr>
        <p:txBody>
          <a:bodyPr/>
          <a:lstStyle/>
          <a:p>
            <a:r>
              <a:rPr lang="en-US" b="1" dirty="0" smtClean="0"/>
              <a:t>What--Multiple </a:t>
            </a:r>
            <a:r>
              <a:rPr lang="en-US" b="1" dirty="0"/>
              <a:t>Means of </a:t>
            </a:r>
            <a:r>
              <a:rPr lang="en-US" b="1" dirty="0" smtClean="0"/>
              <a:t>Representation</a:t>
            </a:r>
          </a:p>
          <a:p>
            <a:r>
              <a:rPr lang="en-US" b="1" dirty="0" smtClean="0"/>
              <a:t>How--Multiple </a:t>
            </a:r>
            <a:r>
              <a:rPr lang="en-US" b="1" dirty="0"/>
              <a:t>Means of </a:t>
            </a:r>
            <a:r>
              <a:rPr lang="en-US" b="1" dirty="0" smtClean="0"/>
              <a:t>Expression</a:t>
            </a:r>
          </a:p>
          <a:p>
            <a:r>
              <a:rPr lang="en-US" b="1" dirty="0" smtClean="0"/>
              <a:t>Why--Multiple </a:t>
            </a:r>
            <a:r>
              <a:rPr lang="en-US" b="1" dirty="0"/>
              <a:t>Means of </a:t>
            </a:r>
            <a:r>
              <a:rPr lang="en-US" b="1" dirty="0" smtClean="0"/>
              <a:t>Engagement </a:t>
            </a:r>
          </a:p>
          <a:p>
            <a:pPr lvl="1"/>
            <a:r>
              <a:rPr lang="en-US" sz="1200" b="1" dirty="0" smtClean="0"/>
              <a:t>(Rose &amp; Meyer, 2002)</a:t>
            </a:r>
            <a:endParaRPr lang="en-US" b="1" dirty="0" smtClean="0"/>
          </a:p>
          <a:p>
            <a:pPr>
              <a:buNone/>
            </a:pPr>
            <a:r>
              <a:rPr lang="en-US" sz="4400" b="1" dirty="0" smtClean="0">
                <a:solidFill>
                  <a:schemeClr val="accent1">
                    <a:lumMod val="75000"/>
                  </a:schemeClr>
                </a:solidFill>
              </a:rPr>
              <a:t>Differentiated Instruction</a:t>
            </a:r>
          </a:p>
          <a:p>
            <a:pPr>
              <a:buNone/>
            </a:pPr>
            <a:r>
              <a:rPr lang="en-US" sz="3200" b="1" dirty="0" smtClean="0"/>
              <a:t>Content—variations in readiness</a:t>
            </a:r>
          </a:p>
          <a:p>
            <a:pPr>
              <a:buNone/>
            </a:pPr>
            <a:r>
              <a:rPr lang="en-US" sz="3200" b="1" dirty="0" smtClean="0"/>
              <a:t>Process—variety of activities </a:t>
            </a:r>
          </a:p>
          <a:p>
            <a:pPr>
              <a:buNone/>
            </a:pPr>
            <a:r>
              <a:rPr lang="en-US" sz="3200" b="1" dirty="0" smtClean="0"/>
              <a:t>Products—variety  of forms of expression </a:t>
            </a:r>
            <a:r>
              <a:rPr lang="en-US" sz="1600" b="1" dirty="0" smtClean="0"/>
              <a:t>(Tomlinson 2000)</a:t>
            </a:r>
            <a:endParaRPr lang="en-US" sz="32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Tools</a:t>
            </a:r>
            <a:endParaRPr lang="en-US" dirty="0"/>
          </a:p>
        </p:txBody>
      </p:sp>
      <p:sp>
        <p:nvSpPr>
          <p:cNvPr id="3" name="Content Placeholder 2"/>
          <p:cNvSpPr>
            <a:spLocks noGrp="1"/>
          </p:cNvSpPr>
          <p:nvPr>
            <p:ph idx="1"/>
          </p:nvPr>
        </p:nvSpPr>
        <p:spPr/>
        <p:txBody>
          <a:bodyPr/>
          <a:lstStyle/>
          <a:p>
            <a:r>
              <a:rPr lang="en-US" dirty="0" smtClean="0"/>
              <a:t>Support teachers in planning flexible approaches that accommodate learners and ensure equal access to curriculum</a:t>
            </a:r>
          </a:p>
          <a:p>
            <a:r>
              <a:rPr lang="en-US" dirty="0" smtClean="0"/>
              <a:t>Include development of collaborative skills.  </a:t>
            </a:r>
          </a:p>
          <a:p>
            <a:pPr lvl="1"/>
            <a:r>
              <a:rPr lang="en-US" dirty="0" smtClean="0"/>
              <a:t>Using inquiry and working with others</a:t>
            </a:r>
          </a:p>
          <a:p>
            <a:pPr lvl="1"/>
            <a:r>
              <a:rPr lang="en-US" dirty="0" smtClean="0"/>
              <a:t>Participatory active use of internet strategies and tools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tools that provide access</a:t>
            </a:r>
            <a:endParaRPr lang="en-US" dirty="0"/>
          </a:p>
        </p:txBody>
      </p:sp>
      <p:sp>
        <p:nvSpPr>
          <p:cNvPr id="3" name="Content Placeholder 2"/>
          <p:cNvSpPr>
            <a:spLocks noGrp="1"/>
          </p:cNvSpPr>
          <p:nvPr>
            <p:ph idx="1"/>
          </p:nvPr>
        </p:nvSpPr>
        <p:spPr/>
        <p:txBody>
          <a:bodyPr/>
          <a:lstStyle/>
          <a:p>
            <a:r>
              <a:rPr lang="en-US" dirty="0" smtClean="0"/>
              <a:t>Customizable features for computers, laptops, and </a:t>
            </a:r>
            <a:r>
              <a:rPr lang="en-US" dirty="0" err="1" smtClean="0"/>
              <a:t>ipads</a:t>
            </a:r>
            <a:endParaRPr lang="en-US" dirty="0" smtClean="0"/>
          </a:p>
          <a:p>
            <a:r>
              <a:rPr lang="en-US" dirty="0" smtClean="0"/>
              <a:t>Obtaining and using digital text and electronic reading and study programs</a:t>
            </a:r>
          </a:p>
          <a:p>
            <a:r>
              <a:rPr lang="en-US" dirty="0" smtClean="0"/>
              <a:t>Standard software applications</a:t>
            </a:r>
          </a:p>
          <a:p>
            <a:r>
              <a:rPr lang="en-US" dirty="0" smtClean="0"/>
              <a:t>Specialized software applications</a:t>
            </a:r>
          </a:p>
          <a:p>
            <a:r>
              <a:rPr lang="en-US" dirty="0" smtClean="0"/>
              <a:t>Free, web-based, and Web 2.0 tools</a:t>
            </a:r>
          </a:p>
          <a:p>
            <a:endParaRPr lang="en-US" dirty="0"/>
          </a:p>
        </p:txBody>
      </p:sp>
    </p:spTree>
    <p:extLst>
      <p:ext uri="{BB962C8B-B14F-4D97-AF65-F5344CB8AC3E}">
        <p14:creationId xmlns:p14="http://schemas.microsoft.com/office/powerpoint/2010/main" val="28333984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Customizable Features</a:t>
            </a:r>
            <a:endParaRPr lang="en-US" dirty="0"/>
          </a:p>
        </p:txBody>
      </p:sp>
      <p:sp>
        <p:nvSpPr>
          <p:cNvPr id="3" name="Content Placeholder 2"/>
          <p:cNvSpPr>
            <a:spLocks noGrp="1"/>
          </p:cNvSpPr>
          <p:nvPr>
            <p:ph idx="1"/>
          </p:nvPr>
        </p:nvSpPr>
        <p:spPr/>
        <p:txBody>
          <a:bodyPr/>
          <a:lstStyle/>
          <a:p>
            <a:pPr lvl="1">
              <a:buNone/>
            </a:pPr>
            <a:r>
              <a:rPr lang="en-US" b="1" dirty="0" smtClean="0"/>
              <a:t>Adjustments to the Operating System</a:t>
            </a:r>
          </a:p>
          <a:p>
            <a:pPr lvl="2">
              <a:buNone/>
            </a:pPr>
            <a:r>
              <a:rPr lang="en-US" b="1" dirty="0" smtClean="0"/>
              <a:t>Ease of Access (W) or Universal Access (M)</a:t>
            </a:r>
          </a:p>
          <a:p>
            <a:pPr lvl="2"/>
            <a:r>
              <a:rPr lang="en-US" b="1" dirty="0" smtClean="0"/>
              <a:t>adjusts for vision, physical, hearing </a:t>
            </a:r>
          </a:p>
          <a:p>
            <a:pPr lvl="2"/>
            <a:r>
              <a:rPr lang="en-US" b="1" dirty="0" smtClean="0"/>
              <a:t>speech recognition and text to speech, word completion and dictionaries </a:t>
            </a:r>
          </a:p>
          <a:p>
            <a:pPr lvl="1">
              <a:buNone/>
            </a:pPr>
            <a:r>
              <a:rPr lang="en-US" b="1" dirty="0" smtClean="0"/>
              <a:t>Adaptations, Additions and Accessories</a:t>
            </a:r>
          </a:p>
          <a:p>
            <a:pPr lvl="2"/>
            <a:r>
              <a:rPr lang="en-US" b="1" dirty="0" smtClean="0"/>
              <a:t>Monitor, keyboard, switches, mouse alternatives</a:t>
            </a:r>
          </a:p>
          <a:p>
            <a:pPr lvl="2"/>
            <a:r>
              <a:rPr lang="en-US" b="1" dirty="0" smtClean="0"/>
              <a:t>Interactive White Boards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1026" name="Picture 2"/>
          <p:cNvPicPr>
            <a:picLocks noChangeAspect="1" noChangeArrowheads="1"/>
          </p:cNvPicPr>
          <p:nvPr/>
        </p:nvPicPr>
        <p:blipFill>
          <a:blip r:embed="rId3" cstate="print"/>
          <a:srcRect/>
          <a:stretch>
            <a:fillRect/>
          </a:stretch>
        </p:blipFill>
        <p:spPr bwMode="auto">
          <a:xfrm>
            <a:off x="-104105" y="-961484"/>
            <a:ext cx="9248105" cy="78194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and Applications</a:t>
            </a:r>
            <a:endParaRPr lang="en-US" dirty="0"/>
          </a:p>
        </p:txBody>
      </p:sp>
      <p:sp>
        <p:nvSpPr>
          <p:cNvPr id="3" name="Content Placeholder 2"/>
          <p:cNvSpPr>
            <a:spLocks noGrp="1"/>
          </p:cNvSpPr>
          <p:nvPr>
            <p:ph idx="1"/>
          </p:nvPr>
        </p:nvSpPr>
        <p:spPr>
          <a:xfrm>
            <a:off x="457200" y="1447800"/>
            <a:ext cx="8229600" cy="4953000"/>
          </a:xfrm>
        </p:spPr>
        <p:txBody>
          <a:bodyPr>
            <a:normAutofit lnSpcReduction="10000"/>
          </a:bodyPr>
          <a:lstStyle/>
          <a:p>
            <a:r>
              <a:rPr lang="en-US" dirty="0" smtClean="0"/>
              <a:t>Obtaining Digital Text</a:t>
            </a:r>
          </a:p>
          <a:p>
            <a:pPr lvl="1"/>
            <a:r>
              <a:rPr lang="en-US" dirty="0" smtClean="0"/>
              <a:t>Online sources:  </a:t>
            </a:r>
          </a:p>
          <a:p>
            <a:pPr lvl="2"/>
            <a:r>
              <a:rPr lang="en-US" dirty="0" err="1" smtClean="0"/>
              <a:t>Bookshare</a:t>
            </a:r>
            <a:r>
              <a:rPr lang="en-US" dirty="0" smtClean="0"/>
              <a:t> and RFBD</a:t>
            </a:r>
          </a:p>
          <a:p>
            <a:pPr lvl="2"/>
            <a:r>
              <a:rPr lang="en-US" dirty="0" smtClean="0"/>
              <a:t>Public domain (Project Gutenberg</a:t>
            </a:r>
          </a:p>
          <a:p>
            <a:pPr lvl="2"/>
            <a:r>
              <a:rPr lang="en-US" dirty="0" smtClean="0"/>
              <a:t>Commercial sources (</a:t>
            </a:r>
            <a:r>
              <a:rPr lang="en-US" dirty="0" err="1" smtClean="0"/>
              <a:t>google</a:t>
            </a:r>
            <a:r>
              <a:rPr lang="en-US" dirty="0" smtClean="0"/>
              <a:t>, </a:t>
            </a:r>
            <a:r>
              <a:rPr lang="en-US" dirty="0" err="1" smtClean="0"/>
              <a:t>itunes</a:t>
            </a:r>
            <a:r>
              <a:rPr lang="en-US" dirty="0" smtClean="0"/>
              <a:t>, etc.)</a:t>
            </a:r>
          </a:p>
          <a:p>
            <a:pPr lvl="1"/>
            <a:r>
              <a:rPr lang="en-US" dirty="0" smtClean="0"/>
              <a:t>Created with OCR or specialized software </a:t>
            </a:r>
          </a:p>
          <a:p>
            <a:pPr lvl="2"/>
            <a:r>
              <a:rPr lang="en-US" dirty="0" err="1" smtClean="0"/>
              <a:t>Kurzweil</a:t>
            </a:r>
            <a:r>
              <a:rPr lang="en-US" dirty="0" smtClean="0"/>
              <a:t>, Read &amp; Write Gold, WYNN</a:t>
            </a:r>
          </a:p>
          <a:p>
            <a:pPr lvl="1"/>
            <a:r>
              <a:rPr lang="en-US" dirty="0" smtClean="0"/>
              <a:t>Mobile Readers</a:t>
            </a:r>
          </a:p>
          <a:p>
            <a:pPr lvl="2"/>
            <a:r>
              <a:rPr lang="en-US" dirty="0" smtClean="0"/>
              <a:t>Mobile reader</a:t>
            </a:r>
          </a:p>
          <a:p>
            <a:pPr lvl="2"/>
            <a:r>
              <a:rPr lang="en-US" dirty="0" smtClean="0"/>
              <a:t>Intel Reader</a:t>
            </a:r>
          </a:p>
          <a:p>
            <a:pPr lvl="1"/>
            <a:r>
              <a:rPr lang="en-US" dirty="0" smtClean="0"/>
              <a:t>Other sources</a:t>
            </a:r>
          </a:p>
          <a:p>
            <a:pPr lvl="1"/>
            <a:endParaRPr lang="en-U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153400" cy="1143000"/>
          </a:xfrm>
        </p:spPr>
        <p:txBody>
          <a:bodyPr>
            <a:normAutofit fontScale="90000"/>
          </a:bodyPr>
          <a:lstStyle/>
          <a:p>
            <a:r>
              <a:rPr lang="en-US" dirty="0" smtClean="0"/>
              <a:t/>
            </a:r>
            <a:br>
              <a:rPr lang="en-US" dirty="0" smtClean="0"/>
            </a:br>
            <a:r>
              <a:rPr lang="en-US" dirty="0" err="1" smtClean="0"/>
              <a:t>Bookshare</a:t>
            </a:r>
            <a:r>
              <a:rPr lang="en-US" dirty="0" smtClean="0"/>
              <a:t> </a:t>
            </a:r>
            <a:r>
              <a:rPr lang="en-US" dirty="0" smtClean="0">
                <a:hlinkClick r:id="rId3"/>
              </a:rPr>
              <a:t>www.bookshare.org</a:t>
            </a:r>
            <a:r>
              <a:rPr lang="en-US" dirty="0" smtClean="0"/>
              <a:t/>
            </a:r>
            <a:br>
              <a:rPr lang="en-US" dirty="0" smtClean="0"/>
            </a:br>
            <a:r>
              <a:rPr lang="en-US" sz="3600" dirty="0" smtClean="0"/>
              <a:t>Free for Chaffee qualified students</a:t>
            </a:r>
            <a:r>
              <a:rPr lang="en-US" dirty="0" smtClean="0"/>
              <a:t/>
            </a:r>
            <a:br>
              <a:rPr lang="en-US" dirty="0" smtClean="0"/>
            </a:br>
            <a:endParaRPr lang="en-US" dirty="0"/>
          </a:p>
        </p:txBody>
      </p:sp>
      <p:pic>
        <p:nvPicPr>
          <p:cNvPr id="4" name="Picture 3" descr="bookshare.png"/>
          <p:cNvPicPr>
            <a:picLocks noChangeAspect="1"/>
          </p:cNvPicPr>
          <p:nvPr/>
        </p:nvPicPr>
        <p:blipFill>
          <a:blip r:embed="rId4" cstate="print"/>
          <a:stretch>
            <a:fillRect/>
          </a:stretch>
        </p:blipFill>
        <p:spPr>
          <a:xfrm>
            <a:off x="381000" y="1219200"/>
            <a:ext cx="8382000" cy="54102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Literacy Software</a:t>
            </a:r>
            <a:endParaRPr lang="en-US" dirty="0"/>
          </a:p>
        </p:txBody>
      </p:sp>
      <p:sp>
        <p:nvSpPr>
          <p:cNvPr id="3" name="Content Placeholder 2"/>
          <p:cNvSpPr>
            <a:spLocks noGrp="1"/>
          </p:cNvSpPr>
          <p:nvPr>
            <p:ph idx="1"/>
          </p:nvPr>
        </p:nvSpPr>
        <p:spPr/>
        <p:txBody>
          <a:bodyPr>
            <a:normAutofit lnSpcReduction="10000"/>
          </a:bodyPr>
          <a:lstStyle/>
          <a:p>
            <a:r>
              <a:rPr lang="en-US" dirty="0" err="1" smtClean="0"/>
              <a:t>Kurzweil</a:t>
            </a:r>
            <a:r>
              <a:rPr lang="en-US" dirty="0" smtClean="0"/>
              <a:t> 3000 </a:t>
            </a:r>
            <a:r>
              <a:rPr lang="en-US" dirty="0" smtClean="0">
                <a:hlinkClick r:id="rId3"/>
              </a:rPr>
              <a:t>www.kurzweiledu.com</a:t>
            </a:r>
            <a:endParaRPr lang="en-US" dirty="0" smtClean="0"/>
          </a:p>
          <a:p>
            <a:r>
              <a:rPr lang="en-US" dirty="0" err="1" smtClean="0"/>
              <a:t>Read&amp;Write</a:t>
            </a:r>
            <a:r>
              <a:rPr lang="en-US" dirty="0" smtClean="0"/>
              <a:t> gold </a:t>
            </a:r>
            <a:r>
              <a:rPr lang="en-US" dirty="0" smtClean="0">
                <a:hlinkClick r:id="rId4"/>
              </a:rPr>
              <a:t>www.texthelp.com</a:t>
            </a:r>
            <a:endParaRPr lang="en-US" dirty="0" smtClean="0"/>
          </a:p>
          <a:p>
            <a:r>
              <a:rPr lang="en-US" dirty="0" smtClean="0"/>
              <a:t>WYNN </a:t>
            </a:r>
            <a:r>
              <a:rPr lang="en-US" dirty="0" smtClean="0">
                <a:hlinkClick r:id="rId5"/>
              </a:rPr>
              <a:t>www.freedomscientific.com</a:t>
            </a:r>
            <a:endParaRPr lang="en-US" dirty="0" smtClean="0"/>
          </a:p>
          <a:p>
            <a:pPr>
              <a:buNone/>
            </a:pPr>
            <a:endParaRPr lang="en-US" dirty="0" smtClean="0"/>
          </a:p>
          <a:p>
            <a:pPr>
              <a:buNone/>
            </a:pPr>
            <a:r>
              <a:rPr lang="en-US" dirty="0" smtClean="0"/>
              <a:t>These programs will scan printed text and convert to digital text, and have literacy supports such as thesaurus, dictionary, extraction of highlights, and others. </a:t>
            </a:r>
            <a:r>
              <a:rPr lang="en-US" dirty="0"/>
              <a:t> </a:t>
            </a:r>
            <a:r>
              <a:rPr lang="en-US" dirty="0" smtClean="0"/>
              <a:t>Current versions of Kurzweil have added text to speech and concept mapping</a:t>
            </a:r>
            <a:endParaRPr lang="en-U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1229975" cy="737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53948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Mobile Reader</a:t>
            </a:r>
            <a:r>
              <a:rPr lang="en-US" dirty="0" smtClean="0"/>
              <a:t> </a:t>
            </a:r>
            <a:endParaRPr lang="en-US" dirty="0"/>
          </a:p>
        </p:txBody>
      </p:sp>
      <p:sp>
        <p:nvSpPr>
          <p:cNvPr id="3" name="Content Placeholder 2"/>
          <p:cNvSpPr>
            <a:spLocks noGrp="1"/>
          </p:cNvSpPr>
          <p:nvPr>
            <p:ph idx="1"/>
          </p:nvPr>
        </p:nvSpPr>
        <p:spPr>
          <a:xfrm>
            <a:off x="381000" y="1295400"/>
            <a:ext cx="8305800" cy="4221163"/>
          </a:xfrm>
        </p:spPr>
        <p:txBody>
          <a:bodyPr/>
          <a:lstStyle/>
          <a:p>
            <a:pPr>
              <a:buNone/>
            </a:pPr>
            <a:r>
              <a:rPr lang="en-US" u="sng" dirty="0" smtClean="0">
                <a:hlinkClick r:id="rId3"/>
              </a:rPr>
              <a:t>http</a:t>
            </a:r>
            <a:r>
              <a:rPr lang="en-US" u="sng" dirty="0">
                <a:hlinkClick r:id="rId3"/>
              </a:rPr>
              <a:t>://</a:t>
            </a:r>
            <a:r>
              <a:rPr lang="en-US" u="sng" dirty="0" smtClean="0">
                <a:hlinkClick r:id="rId3"/>
              </a:rPr>
              <a:t>www.knfbreader.com/index.php</a:t>
            </a:r>
            <a:endParaRPr lang="en-US" u="sng" dirty="0" smtClean="0"/>
          </a:p>
        </p:txBody>
      </p:sp>
      <p:pic>
        <p:nvPicPr>
          <p:cNvPr id="4" name="Picture 3" descr="knfb_reader.png"/>
          <p:cNvPicPr>
            <a:picLocks noChangeAspect="1"/>
          </p:cNvPicPr>
          <p:nvPr/>
        </p:nvPicPr>
        <p:blipFill>
          <a:blip r:embed="rId4" cstate="print"/>
          <a:stretch>
            <a:fillRect/>
          </a:stretch>
        </p:blipFill>
        <p:spPr>
          <a:xfrm>
            <a:off x="304800" y="2133600"/>
            <a:ext cx="3733800" cy="4308232"/>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E-reading</a:t>
            </a:r>
            <a:endParaRPr lang="en-US" dirty="0"/>
          </a:p>
        </p:txBody>
      </p:sp>
      <p:sp>
        <p:nvSpPr>
          <p:cNvPr id="3" name="Content Placeholder 2"/>
          <p:cNvSpPr>
            <a:spLocks noGrp="1"/>
          </p:cNvSpPr>
          <p:nvPr>
            <p:ph idx="1"/>
          </p:nvPr>
        </p:nvSpPr>
        <p:spPr/>
        <p:txBody>
          <a:bodyPr/>
          <a:lstStyle/>
          <a:p>
            <a:r>
              <a:rPr lang="en-US" dirty="0" smtClean="0">
                <a:hlinkClick r:id="rId3"/>
              </a:rPr>
              <a:t>http://www.storylineonline.net/</a:t>
            </a:r>
            <a:endParaRPr lang="en-US" dirty="0" smtClean="0"/>
          </a:p>
          <a:p>
            <a:r>
              <a:rPr lang="en-US" dirty="0" smtClean="0"/>
              <a:t>Online stories read by screen actors guild volunteers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Handheld mobile devices:  </a:t>
            </a:r>
            <a:r>
              <a:rPr lang="en-US" b="1" dirty="0" smtClean="0"/>
              <a:t/>
            </a:r>
            <a:br>
              <a:rPr lang="en-US" b="1" dirty="0" smtClean="0"/>
            </a:br>
            <a:r>
              <a:rPr lang="en-US" b="1" dirty="0" smtClean="0"/>
              <a:t>PDA’s</a:t>
            </a:r>
            <a:r>
              <a:rPr lang="en-US" b="1" dirty="0"/>
              <a:t>, iPod and </a:t>
            </a:r>
            <a:r>
              <a:rPr lang="en-US" b="1" dirty="0" err="1"/>
              <a:t>iPad</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Language development: easy podcasting</a:t>
            </a:r>
          </a:p>
          <a:p>
            <a:r>
              <a:rPr lang="en-US" dirty="0" smtClean="0"/>
              <a:t>Reading fluency: recording for practice</a:t>
            </a:r>
          </a:p>
          <a:p>
            <a:r>
              <a:rPr lang="en-US" dirty="0" smtClean="0"/>
              <a:t>Organizational skills:  calendar for assignments</a:t>
            </a:r>
          </a:p>
          <a:p>
            <a:r>
              <a:rPr lang="en-US" dirty="0" smtClean="0"/>
              <a:t>Lesson review:  video clips and </a:t>
            </a:r>
            <a:r>
              <a:rPr lang="en-US" dirty="0" err="1" smtClean="0"/>
              <a:t>facetime</a:t>
            </a:r>
            <a:r>
              <a:rPr lang="en-US" dirty="0" smtClean="0"/>
              <a:t> collaboration</a:t>
            </a:r>
          </a:p>
          <a:p>
            <a:r>
              <a:rPr lang="en-US" dirty="0" smtClean="0"/>
              <a:t>Behavioral monitoring:  </a:t>
            </a:r>
            <a:r>
              <a:rPr lang="en-US" dirty="0" err="1" smtClean="0"/>
              <a:t>google</a:t>
            </a:r>
            <a:r>
              <a:rPr lang="en-US" dirty="0" smtClean="0"/>
              <a:t> form for student self monitoring</a:t>
            </a:r>
          </a:p>
          <a:p>
            <a:r>
              <a:rPr lang="en-US" dirty="0" smtClean="0"/>
              <a:t>Web apps</a:t>
            </a:r>
          </a:p>
          <a:p>
            <a:pPr lvl="1"/>
            <a:r>
              <a:rPr lang="en-US" dirty="0" smtClean="0"/>
              <a:t>Kindergarten</a:t>
            </a:r>
          </a:p>
          <a:p>
            <a:pPr lvl="1"/>
            <a:r>
              <a:rPr lang="en-US" dirty="0" smtClean="0"/>
              <a:t>Autism:  communication devices and general use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Standard </a:t>
            </a:r>
            <a:r>
              <a:rPr lang="en-US" sz="3600" b="1" dirty="0" smtClean="0"/>
              <a:t>software applications</a:t>
            </a:r>
            <a:endParaRPr lang="en-US" sz="3600" dirty="0"/>
          </a:p>
        </p:txBody>
      </p:sp>
      <p:sp>
        <p:nvSpPr>
          <p:cNvPr id="3" name="Content Placeholder 2"/>
          <p:cNvSpPr>
            <a:spLocks noGrp="1"/>
          </p:cNvSpPr>
          <p:nvPr>
            <p:ph idx="1"/>
          </p:nvPr>
        </p:nvSpPr>
        <p:spPr/>
        <p:txBody>
          <a:bodyPr>
            <a:normAutofit lnSpcReduction="10000"/>
          </a:bodyPr>
          <a:lstStyle/>
          <a:p>
            <a:r>
              <a:rPr lang="en-US" dirty="0" smtClean="0"/>
              <a:t>Microsoft office word </a:t>
            </a:r>
          </a:p>
          <a:p>
            <a:r>
              <a:rPr lang="en-US" dirty="0" smtClean="0"/>
              <a:t>(the most overlooked software for LD)</a:t>
            </a:r>
          </a:p>
          <a:p>
            <a:pPr lvl="1"/>
            <a:r>
              <a:rPr lang="en-US" dirty="0" smtClean="0"/>
              <a:t>Speech recognition (activate in operating system)</a:t>
            </a:r>
          </a:p>
          <a:p>
            <a:pPr lvl="1"/>
            <a:r>
              <a:rPr lang="en-US" dirty="0" smtClean="0"/>
              <a:t>Spell, grammar, thesaurus (on for use, off for assessment)</a:t>
            </a:r>
          </a:p>
          <a:p>
            <a:pPr lvl="1"/>
            <a:r>
              <a:rPr lang="en-US" dirty="0" smtClean="0"/>
              <a:t>Auto summary</a:t>
            </a:r>
          </a:p>
          <a:p>
            <a:pPr lvl="1"/>
            <a:r>
              <a:rPr lang="en-US" dirty="0" smtClean="0"/>
              <a:t>Document template</a:t>
            </a:r>
          </a:p>
          <a:p>
            <a:pPr lvl="1"/>
            <a:r>
              <a:rPr lang="en-US" dirty="0" smtClean="0"/>
              <a:t>Comments, outline, search and replace</a:t>
            </a:r>
          </a:p>
          <a:p>
            <a:pPr lvl="1"/>
            <a:r>
              <a:rPr lang="en-US" dirty="0" smtClean="0"/>
              <a:t>Readability</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 Summary + Wikipedia</a:t>
            </a:r>
            <a:endParaRPr lang="en-US" dirty="0"/>
          </a:p>
        </p:txBody>
      </p:sp>
      <p:sp>
        <p:nvSpPr>
          <p:cNvPr id="3" name="Content Placeholder 2"/>
          <p:cNvSpPr>
            <a:spLocks noGrp="1"/>
          </p:cNvSpPr>
          <p:nvPr>
            <p:ph idx="1"/>
          </p:nvPr>
        </p:nvSpPr>
        <p:spPr>
          <a:xfrm>
            <a:off x="381000" y="1600200"/>
            <a:ext cx="8305800" cy="4724400"/>
          </a:xfrm>
        </p:spPr>
        <p:txBody>
          <a:bodyPr>
            <a:normAutofit/>
          </a:bodyPr>
          <a:lstStyle/>
          <a:p>
            <a:r>
              <a:rPr lang="en-US" dirty="0" smtClean="0"/>
              <a:t>Wikipedia article on  American Revolution </a:t>
            </a:r>
            <a:r>
              <a:rPr lang="en-US" dirty="0" smtClean="0">
                <a:hlinkClick r:id="rId3"/>
              </a:rPr>
              <a:t>http://en.wikipedia.org/wiki/American_Revolutionary_War</a:t>
            </a:r>
            <a:endParaRPr lang="en-US" dirty="0" smtClean="0"/>
          </a:p>
          <a:p>
            <a:r>
              <a:rPr lang="en-US" dirty="0" smtClean="0"/>
              <a:t>Same Wikipedia article with Simple English selected as language</a:t>
            </a:r>
          </a:p>
          <a:p>
            <a:r>
              <a:rPr lang="en-US" dirty="0" smtClean="0">
                <a:hlinkClick r:id="rId4"/>
              </a:rPr>
              <a:t>http://simple.wikipedia.org/wiki/American_Revolutionary_War</a:t>
            </a:r>
            <a:endParaRPr lang="en-US" dirty="0" smtClean="0"/>
          </a:p>
          <a:p>
            <a:r>
              <a:rPr lang="en-US" dirty="0" smtClean="0"/>
              <a:t>Text in Auto Summary</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875506"/>
          </a:xfrm>
        </p:spPr>
        <p:txBody>
          <a:bodyPr/>
          <a:lstStyle/>
          <a:p>
            <a:r>
              <a:rPr lang="en-US" dirty="0" smtClean="0"/>
              <a:t>Example:  Wikipedia</a:t>
            </a:r>
            <a:endParaRPr lang="en-US" dirty="0"/>
          </a:p>
        </p:txBody>
      </p:sp>
      <p:pic>
        <p:nvPicPr>
          <p:cNvPr id="4" name="Content Placeholder 3" descr="wiki_ar_reg.png"/>
          <p:cNvPicPr>
            <a:picLocks noGrp="1" noChangeAspect="1"/>
          </p:cNvPicPr>
          <p:nvPr>
            <p:ph idx="1"/>
          </p:nvPr>
        </p:nvPicPr>
        <p:blipFill>
          <a:blip r:embed="rId3" cstate="print"/>
          <a:stretch>
            <a:fillRect/>
          </a:stretch>
        </p:blipFill>
        <p:spPr>
          <a:xfrm>
            <a:off x="558139" y="1066800"/>
            <a:ext cx="7519061" cy="5581818"/>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Access to Curriculum Content</a:t>
            </a:r>
            <a:endParaRPr lang="en-US" sz="4000" dirty="0"/>
          </a:p>
        </p:txBody>
      </p:sp>
      <p:sp>
        <p:nvSpPr>
          <p:cNvPr id="3" name="Content Placeholder 2"/>
          <p:cNvSpPr>
            <a:spLocks noGrp="1"/>
          </p:cNvSpPr>
          <p:nvPr>
            <p:ph idx="1"/>
          </p:nvPr>
        </p:nvSpPr>
        <p:spPr>
          <a:xfrm>
            <a:off x="457200" y="1752600"/>
            <a:ext cx="8229600" cy="4702208"/>
          </a:xfrm>
        </p:spPr>
        <p:txBody>
          <a:bodyPr>
            <a:normAutofit lnSpcReduction="10000"/>
          </a:bodyPr>
          <a:lstStyle/>
          <a:p>
            <a:r>
              <a:rPr lang="en-US" dirty="0" smtClean="0"/>
              <a:t>Being able to read </a:t>
            </a:r>
            <a:r>
              <a:rPr lang="en-US" dirty="0" smtClean="0"/>
              <a:t>is the most important variable</a:t>
            </a:r>
          </a:p>
          <a:p>
            <a:r>
              <a:rPr lang="en-US" dirty="0" smtClean="0"/>
              <a:t>Students in most disability categories face challenges in learning to read proficiently</a:t>
            </a:r>
          </a:p>
          <a:p>
            <a:r>
              <a:rPr kumimoji="0" lang="en-US" sz="3000" kern="1200" dirty="0" smtClean="0">
                <a:solidFill>
                  <a:schemeClr val="tx1"/>
                </a:solidFill>
                <a:effectLst/>
                <a:latin typeface="+mn-lt"/>
                <a:ea typeface="+mn-ea"/>
                <a:cs typeface="+mn-cs"/>
              </a:rPr>
              <a:t>Students who understand reading as a meaning-making process, are more</a:t>
            </a:r>
            <a:r>
              <a:rPr kumimoji="0" lang="en-US" sz="3000" kern="1200" baseline="0" dirty="0" smtClean="0">
                <a:solidFill>
                  <a:schemeClr val="tx1"/>
                </a:solidFill>
                <a:effectLst/>
                <a:latin typeface="+mn-lt"/>
                <a:ea typeface="+mn-ea"/>
                <a:cs typeface="+mn-cs"/>
              </a:rPr>
              <a:t> </a:t>
            </a:r>
            <a:r>
              <a:rPr kumimoji="0" lang="en-US" sz="3000" kern="1200" dirty="0" smtClean="0">
                <a:solidFill>
                  <a:schemeClr val="tx1"/>
                </a:solidFill>
                <a:effectLst/>
                <a:latin typeface="+mn-lt"/>
                <a:ea typeface="+mn-ea"/>
                <a:cs typeface="+mn-cs"/>
              </a:rPr>
              <a:t>likely to be </a:t>
            </a:r>
            <a:r>
              <a:rPr lang="en-US" dirty="0"/>
              <a:t>effective </a:t>
            </a:r>
            <a:r>
              <a:rPr lang="en-US" dirty="0" smtClean="0"/>
              <a:t>readers (</a:t>
            </a:r>
            <a:r>
              <a:rPr lang="en-US" dirty="0"/>
              <a:t>Johns, 1974</a:t>
            </a:r>
            <a:r>
              <a:rPr lang="en-US" dirty="0" smtClean="0"/>
              <a:t>)</a:t>
            </a:r>
          </a:p>
          <a:p>
            <a:r>
              <a:rPr lang="en-US" dirty="0" smtClean="0"/>
              <a:t>Most US students with disabilities plateau in reading growth curves around age 12</a:t>
            </a:r>
            <a:endParaRPr lang="en-US" dirty="0" smtClean="0"/>
          </a:p>
        </p:txBody>
      </p:sp>
    </p:spTree>
    <p:extLst>
      <p:ext uri="{BB962C8B-B14F-4D97-AF65-F5344CB8AC3E}">
        <p14:creationId xmlns:p14="http://schemas.microsoft.com/office/powerpoint/2010/main" val="24839385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Wikipedia:  Simple English</a:t>
            </a:r>
            <a:endParaRPr lang="en-US" dirty="0"/>
          </a:p>
        </p:txBody>
      </p:sp>
      <p:pic>
        <p:nvPicPr>
          <p:cNvPr id="4" name="Content Placeholder 3" descr="simple_english_wiki_ar.png"/>
          <p:cNvPicPr>
            <a:picLocks noGrp="1" noChangeAspect="1"/>
          </p:cNvPicPr>
          <p:nvPr>
            <p:ph idx="1"/>
          </p:nvPr>
        </p:nvPicPr>
        <p:blipFill>
          <a:blip r:embed="rId3" cstate="print"/>
          <a:stretch>
            <a:fillRect/>
          </a:stretch>
        </p:blipFill>
        <p:spPr>
          <a:xfrm>
            <a:off x="304800" y="1142999"/>
            <a:ext cx="8458200" cy="5414191"/>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 Summary: 33%</a:t>
            </a:r>
            <a:endParaRPr lang="en-US" dirty="0"/>
          </a:p>
        </p:txBody>
      </p:sp>
      <p:sp>
        <p:nvSpPr>
          <p:cNvPr id="3" name="Content Placeholder 2"/>
          <p:cNvSpPr>
            <a:spLocks noGrp="1"/>
          </p:cNvSpPr>
          <p:nvPr>
            <p:ph idx="1"/>
          </p:nvPr>
        </p:nvSpPr>
        <p:spPr/>
        <p:txBody>
          <a:bodyPr>
            <a:normAutofit fontScale="77500" lnSpcReduction="20000"/>
          </a:bodyPr>
          <a:lstStyle/>
          <a:p>
            <a:r>
              <a:rPr lang="en-US" dirty="0"/>
              <a:t>The </a:t>
            </a:r>
            <a:r>
              <a:rPr lang="en-US" b="1" dirty="0"/>
              <a:t>American Revolutionary War</a:t>
            </a:r>
            <a:r>
              <a:rPr lang="en-US" dirty="0"/>
              <a:t> was a war fought between Great Britain and the original 13 British colonies in America. The American Army (Army of the colonies), led by George Washington, and other generals, defeated the armies of the British Empire. The war started after years of problems between the British Empire and the colonists of North America. There were 13 colonies, and the colonists (people living in the colonies) did not like many of the actions of the British government and taxes. In 1765, the British Parliament passed a Law called the Stamp Act. Not all colonists wanted to leave the British Empire. Before the Revolutionary War, most people in America were Loyalists; but after it, most people were Patriots</a:t>
            </a:r>
            <a:r>
              <a:rPr lang="en-US" dirty="0" smtClean="0"/>
              <a:t>.</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r_wordle.png"/>
          <p:cNvPicPr>
            <a:picLocks noChangeAspect="1"/>
          </p:cNvPicPr>
          <p:nvPr/>
        </p:nvPicPr>
        <p:blipFill>
          <a:blip r:embed="rId3" cstate="print"/>
          <a:stretch>
            <a:fillRect/>
          </a:stretch>
        </p:blipFill>
        <p:spPr>
          <a:xfrm>
            <a:off x="152400" y="228600"/>
            <a:ext cx="8686800" cy="5718810"/>
          </a:xfrm>
          <a:prstGeom prst="rect">
            <a:avLst/>
          </a:prstGeom>
        </p:spPr>
      </p:pic>
      <p:sp>
        <p:nvSpPr>
          <p:cNvPr id="5" name="TextBox 4"/>
          <p:cNvSpPr txBox="1"/>
          <p:nvPr/>
        </p:nvSpPr>
        <p:spPr>
          <a:xfrm>
            <a:off x="0" y="6019801"/>
            <a:ext cx="9144000" cy="523220"/>
          </a:xfrm>
          <a:prstGeom prst="rect">
            <a:avLst/>
          </a:prstGeom>
          <a:noFill/>
        </p:spPr>
        <p:txBody>
          <a:bodyPr wrap="square" rtlCol="0">
            <a:spAutoFit/>
          </a:bodyPr>
          <a:lstStyle/>
          <a:p>
            <a:r>
              <a:rPr lang="en-US" sz="2800" dirty="0" smtClean="0"/>
              <a:t>Wiki  Simple English Document run through </a:t>
            </a:r>
            <a:r>
              <a:rPr lang="en-US" sz="2800" dirty="0" err="1" smtClean="0"/>
              <a:t>Wordle</a:t>
            </a:r>
            <a:endParaRPr lang="en-US" sz="28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 </a:t>
            </a:r>
            <a:r>
              <a:rPr lang="en-US" dirty="0" err="1" smtClean="0"/>
              <a:t>Tagxedo</a:t>
            </a:r>
            <a:r>
              <a:rPr lang="en-US" dirty="0" smtClean="0"/>
              <a:t>-</a:t>
            </a:r>
            <a:endParaRPr lang="en-US" dirty="0"/>
          </a:p>
        </p:txBody>
      </p:sp>
      <p:pic>
        <p:nvPicPr>
          <p:cNvPr id="4" name="Content Placeholder 3" descr="ar tagxedo map.jpg"/>
          <p:cNvPicPr>
            <a:picLocks noGrp="1" noChangeAspect="1"/>
          </p:cNvPicPr>
          <p:nvPr>
            <p:ph idx="1"/>
          </p:nvPr>
        </p:nvPicPr>
        <p:blipFill>
          <a:blip r:embed="rId3" cstate="print"/>
          <a:stretch>
            <a:fillRect/>
          </a:stretch>
        </p:blipFill>
        <p:spPr>
          <a:xfrm>
            <a:off x="313501" y="1295399"/>
            <a:ext cx="8297099" cy="5293293"/>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Specialized Word Processors</a:t>
            </a:r>
            <a:endParaRPr lang="en-US" dirty="0"/>
          </a:p>
        </p:txBody>
      </p:sp>
      <p:sp>
        <p:nvSpPr>
          <p:cNvPr id="3" name="Content Placeholder 2"/>
          <p:cNvSpPr>
            <a:spLocks noGrp="1"/>
          </p:cNvSpPr>
          <p:nvPr>
            <p:ph idx="1"/>
          </p:nvPr>
        </p:nvSpPr>
        <p:spPr/>
        <p:txBody>
          <a:bodyPr>
            <a:normAutofit/>
          </a:bodyPr>
          <a:lstStyle/>
          <a:p>
            <a:r>
              <a:rPr lang="en-US" dirty="0" smtClean="0"/>
              <a:t>Rebus:  Picture it or Writing with Symbols</a:t>
            </a:r>
          </a:p>
          <a:p>
            <a:r>
              <a:rPr lang="en-US" dirty="0" smtClean="0"/>
              <a:t>Text to speech:  </a:t>
            </a:r>
          </a:p>
          <a:p>
            <a:pPr lvl="1"/>
            <a:r>
              <a:rPr lang="en-US" dirty="0" err="1" smtClean="0"/>
              <a:t>Intellitalk</a:t>
            </a:r>
            <a:r>
              <a:rPr lang="en-US" dirty="0" smtClean="0"/>
              <a:t> (</a:t>
            </a:r>
            <a:r>
              <a:rPr lang="en-US" dirty="0" smtClean="0">
                <a:hlinkClick r:id="rId3"/>
              </a:rPr>
              <a:t>www.intellitools.com</a:t>
            </a:r>
            <a:r>
              <a:rPr lang="en-US" dirty="0" smtClean="0"/>
              <a:t>)</a:t>
            </a:r>
          </a:p>
          <a:p>
            <a:pPr lvl="1"/>
            <a:r>
              <a:rPr lang="en-US" dirty="0"/>
              <a:t>Kurzweil (http://</a:t>
            </a:r>
            <a:r>
              <a:rPr lang="en-US" dirty="0" smtClean="0"/>
              <a:t>www.kurzweiledu.com/)</a:t>
            </a:r>
            <a:endParaRPr lang="en-US" dirty="0" smtClean="0"/>
          </a:p>
          <a:p>
            <a:pPr lvl="1"/>
            <a:r>
              <a:rPr lang="en-US" dirty="0" smtClean="0"/>
              <a:t>Write </a:t>
            </a:r>
            <a:r>
              <a:rPr lang="en-US" dirty="0" err="1" smtClean="0"/>
              <a:t>Outloud</a:t>
            </a:r>
            <a:r>
              <a:rPr lang="en-US" dirty="0"/>
              <a:t> </a:t>
            </a:r>
            <a:r>
              <a:rPr lang="en-US" dirty="0" smtClean="0"/>
              <a:t>(</a:t>
            </a:r>
            <a:r>
              <a:rPr lang="en-US" dirty="0" smtClean="0">
                <a:hlinkClick r:id="rId4"/>
              </a:rPr>
              <a:t>www.donjohnston.com</a:t>
            </a:r>
            <a:r>
              <a:rPr lang="en-US" dirty="0" smtClean="0"/>
              <a:t>)</a:t>
            </a:r>
          </a:p>
          <a:p>
            <a:pPr lvl="1"/>
            <a:r>
              <a:rPr lang="en-US" dirty="0" smtClean="0"/>
              <a:t>Read and Write Gold (</a:t>
            </a:r>
            <a:r>
              <a:rPr lang="en-US" dirty="0" smtClean="0">
                <a:hlinkClick r:id="rId5"/>
              </a:rPr>
              <a:t>www.texthelp.com</a:t>
            </a:r>
            <a:r>
              <a:rPr lang="en-US" dirty="0" smtClean="0"/>
              <a:t>)</a:t>
            </a:r>
          </a:p>
          <a:p>
            <a:pPr lvl="1"/>
            <a:r>
              <a:rPr lang="en-US" dirty="0" smtClean="0"/>
              <a:t>Word talk (free plug in for Word) </a:t>
            </a:r>
            <a:r>
              <a:rPr lang="en-US" u="sng" dirty="0">
                <a:hlinkClick r:id="rId6"/>
              </a:rPr>
              <a:t>http://www.wordtalk.org.uk/Home</a:t>
            </a:r>
            <a:r>
              <a:rPr lang="en-US" u="sng" dirty="0" smtClean="0">
                <a:hlinkClick r:id="rId6"/>
              </a:rPr>
              <a:t>/</a:t>
            </a:r>
            <a:endParaRPr lang="en-US" u="sng"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 mapping</a:t>
            </a:r>
            <a:endParaRPr lang="en-US" dirty="0"/>
          </a:p>
        </p:txBody>
      </p:sp>
      <p:sp>
        <p:nvSpPr>
          <p:cNvPr id="3" name="Content Placeholder 2"/>
          <p:cNvSpPr>
            <a:spLocks noGrp="1"/>
          </p:cNvSpPr>
          <p:nvPr>
            <p:ph idx="1"/>
          </p:nvPr>
        </p:nvSpPr>
        <p:spPr/>
        <p:txBody>
          <a:bodyPr/>
          <a:lstStyle/>
          <a:p>
            <a:r>
              <a:rPr lang="en-US" dirty="0" smtClean="0"/>
              <a:t>Inspiration/</a:t>
            </a:r>
            <a:r>
              <a:rPr lang="en-US" dirty="0" err="1" smtClean="0"/>
              <a:t>Kidspiration</a:t>
            </a:r>
            <a:r>
              <a:rPr lang="en-US" dirty="0" smtClean="0"/>
              <a:t> </a:t>
            </a:r>
            <a:r>
              <a:rPr lang="en-US" dirty="0" smtClean="0">
                <a:hlinkClick r:id="rId3"/>
              </a:rPr>
              <a:t>www.inspiration.com</a:t>
            </a:r>
            <a:endParaRPr lang="en-US" dirty="0" smtClean="0"/>
          </a:p>
          <a:p>
            <a:r>
              <a:rPr lang="en-US" dirty="0" smtClean="0"/>
              <a:t>Embedded </a:t>
            </a:r>
            <a:r>
              <a:rPr lang="en-US" dirty="0" smtClean="0"/>
              <a:t>in Electronic Study Skills Programs:</a:t>
            </a:r>
          </a:p>
          <a:p>
            <a:pPr marL="822960" marR="0" lvl="1"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2600" kern="1200" dirty="0" smtClean="0">
                <a:solidFill>
                  <a:schemeClr val="tx1"/>
                </a:solidFill>
                <a:effectLst/>
                <a:latin typeface="+mn-lt"/>
                <a:ea typeface="+mn-ea"/>
                <a:cs typeface="+mn-cs"/>
              </a:rPr>
              <a:t>Solo </a:t>
            </a:r>
            <a:endParaRPr kumimoji="0" lang="en-US" sz="2600" kern="1200" dirty="0" smtClean="0">
              <a:solidFill>
                <a:schemeClr val="tx1"/>
              </a:solidFill>
              <a:effectLst/>
              <a:latin typeface="+mn-lt"/>
              <a:ea typeface="+mn-ea"/>
              <a:cs typeface="+mn-cs"/>
            </a:endParaRPr>
          </a:p>
          <a:p>
            <a:pPr marL="822960" marR="0" lvl="1"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lang="en-US" dirty="0" smtClean="0"/>
              <a:t>Kurzweil</a:t>
            </a:r>
            <a:endParaRPr lang="en-US" dirty="0" smtClean="0"/>
          </a:p>
          <a:p>
            <a:endParaRPr lang="en-US" dirty="0" smtClean="0"/>
          </a:p>
          <a:p>
            <a:pPr lvl="2"/>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the Cloud!</a:t>
            </a:r>
            <a:endParaRPr lang="en-US" dirty="0"/>
          </a:p>
        </p:txBody>
      </p:sp>
      <p:pic>
        <p:nvPicPr>
          <p:cNvPr id="4" name="Content Placeholder 3" descr="cloud.png"/>
          <p:cNvPicPr>
            <a:picLocks noGrp="1" noChangeAspect="1"/>
          </p:cNvPicPr>
          <p:nvPr>
            <p:ph idx="1"/>
          </p:nvPr>
        </p:nvPicPr>
        <p:blipFill>
          <a:blip r:embed="rId3" cstate="print"/>
          <a:stretch>
            <a:fillRect/>
          </a:stretch>
        </p:blipFill>
        <p:spPr>
          <a:xfrm>
            <a:off x="381000" y="1219200"/>
            <a:ext cx="8305800" cy="5120918"/>
          </a:xfr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information sources</a:t>
            </a:r>
            <a:endParaRPr lang="en-US" dirty="0"/>
          </a:p>
        </p:txBody>
      </p:sp>
      <p:sp>
        <p:nvSpPr>
          <p:cNvPr id="3" name="Content Placeholder 2"/>
          <p:cNvSpPr>
            <a:spLocks noGrp="1"/>
          </p:cNvSpPr>
          <p:nvPr>
            <p:ph idx="1"/>
          </p:nvPr>
        </p:nvSpPr>
        <p:spPr/>
        <p:txBody>
          <a:bodyPr>
            <a:normAutofit/>
          </a:bodyPr>
          <a:lstStyle/>
          <a:p>
            <a:r>
              <a:rPr lang="en-US" dirty="0" err="1" smtClean="0"/>
              <a:t>Shahi</a:t>
            </a:r>
            <a:r>
              <a:rPr lang="en-US" dirty="0" smtClean="0"/>
              <a:t> visual dictionary</a:t>
            </a:r>
          </a:p>
          <a:p>
            <a:pPr lvl="1"/>
            <a:r>
              <a:rPr lang="en-US" dirty="0" smtClean="0">
                <a:hlinkClick r:id="rId3"/>
              </a:rPr>
              <a:t>http://</a:t>
            </a:r>
            <a:r>
              <a:rPr lang="en-US" dirty="0" smtClean="0">
                <a:hlinkClick r:id="rId3"/>
              </a:rPr>
              <a:t>blachan.com/shahi/</a:t>
            </a:r>
            <a:endParaRPr lang="en-US" dirty="0"/>
          </a:p>
          <a:p>
            <a:r>
              <a:rPr lang="en-US" dirty="0" smtClean="0"/>
              <a:t>Visual thesaurus </a:t>
            </a:r>
            <a:r>
              <a:rPr lang="en-US" dirty="0" smtClean="0">
                <a:hlinkClick r:id="rId4"/>
              </a:rPr>
              <a:t>www.visualthesaurus.com</a:t>
            </a:r>
            <a:endParaRPr lang="en-US" dirty="0" smtClean="0"/>
          </a:p>
          <a:p>
            <a:r>
              <a:rPr lang="en-US" dirty="0" err="1" smtClean="0"/>
              <a:t>Qwiki</a:t>
            </a:r>
            <a:endParaRPr lang="en-US" dirty="0" smtClean="0"/>
          </a:p>
          <a:p>
            <a:pPr lvl="1"/>
            <a:r>
              <a:rPr lang="en-US" dirty="0" smtClean="0">
                <a:hlinkClick r:id="rId5"/>
              </a:rPr>
              <a:t>www.qwiki.com</a:t>
            </a:r>
            <a:endParaRPr lang="en-US" dirty="0"/>
          </a:p>
          <a:p>
            <a:r>
              <a:rPr lang="en-US" dirty="0" err="1" smtClean="0"/>
              <a:t>Visuwords</a:t>
            </a:r>
            <a:r>
              <a:rPr lang="en-US" dirty="0"/>
              <a:t> (http://www.visuwords.com</a:t>
            </a:r>
            <a:r>
              <a:rPr lang="en-US" dirty="0" smtClean="0"/>
              <a:t>/)</a:t>
            </a:r>
            <a:endParaRPr lang="en-US"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hahi.png"/>
          <p:cNvPicPr>
            <a:picLocks noChangeAspect="1"/>
          </p:cNvPicPr>
          <p:nvPr/>
        </p:nvPicPr>
        <p:blipFill>
          <a:blip r:embed="rId3" cstate="print"/>
          <a:stretch>
            <a:fillRect/>
          </a:stretch>
        </p:blipFill>
        <p:spPr>
          <a:xfrm>
            <a:off x="304800" y="533400"/>
            <a:ext cx="8305800" cy="5943600"/>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 Thesaurus</a:t>
            </a:r>
            <a:br>
              <a:rPr lang="en-US" dirty="0" smtClean="0"/>
            </a:br>
            <a:r>
              <a:rPr lang="en-US" sz="3600" dirty="0" smtClean="0"/>
              <a:t>www.visualthesaurus.com</a:t>
            </a:r>
            <a:endParaRPr lang="en-US" sz="36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2362200"/>
            <a:ext cx="3697942" cy="4191000"/>
          </a:xfrm>
          <a:prstGeom prst="rect">
            <a:avLst/>
          </a:prstGeom>
        </p:spPr>
      </p:pic>
    </p:spTree>
    <p:extLst>
      <p:ext uri="{BB962C8B-B14F-4D97-AF65-F5344CB8AC3E}">
        <p14:creationId xmlns:p14="http://schemas.microsoft.com/office/powerpoint/2010/main" val="3212636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Conundrum</a:t>
            </a:r>
            <a:endParaRPr lang="en-US" dirty="0"/>
          </a:p>
        </p:txBody>
      </p:sp>
      <p:sp>
        <p:nvSpPr>
          <p:cNvPr id="3" name="Content Placeholder 2"/>
          <p:cNvSpPr>
            <a:spLocks noGrp="1"/>
          </p:cNvSpPr>
          <p:nvPr>
            <p:ph idx="1"/>
          </p:nvPr>
        </p:nvSpPr>
        <p:spPr/>
        <p:txBody>
          <a:bodyPr/>
          <a:lstStyle/>
          <a:p>
            <a:pPr marL="448056" marR="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3000" kern="1200" dirty="0" smtClean="0">
                <a:solidFill>
                  <a:schemeClr val="tx1"/>
                </a:solidFill>
                <a:effectLst/>
                <a:latin typeface="+mn-lt"/>
                <a:ea typeface="+mn-ea"/>
                <a:cs typeface="+mn-cs"/>
              </a:rPr>
              <a:t>The more students read, the more effective they become as readers. The less they read, the less effective they become. (Mathew effect)</a:t>
            </a:r>
            <a:endParaRPr lang="en-US" sz="3000" dirty="0" smtClean="0">
              <a:effectLst/>
            </a:endParaRPr>
          </a:p>
          <a:p>
            <a:r>
              <a:rPr lang="en-US" dirty="0" smtClean="0"/>
              <a:t>The </a:t>
            </a:r>
            <a:r>
              <a:rPr lang="en-US" dirty="0"/>
              <a:t>result of less time spent reading, </a:t>
            </a:r>
            <a:r>
              <a:rPr lang="en-US" dirty="0" smtClean="0"/>
              <a:t>for some students, means </a:t>
            </a:r>
            <a:r>
              <a:rPr lang="en-US" dirty="0"/>
              <a:t>that the gap between them and their peers widens. </a:t>
            </a:r>
            <a:endParaRPr lang="en-US" dirty="0" smtClean="0"/>
          </a:p>
        </p:txBody>
      </p:sp>
    </p:spTree>
    <p:extLst>
      <p:ext uri="{BB962C8B-B14F-4D97-AF65-F5344CB8AC3E}">
        <p14:creationId xmlns:p14="http://schemas.microsoft.com/office/powerpoint/2010/main" val="7066960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qwiki.png"/>
          <p:cNvPicPr>
            <a:picLocks noGrp="1" noChangeAspect="1"/>
          </p:cNvPicPr>
          <p:nvPr>
            <p:ph idx="1"/>
          </p:nvPr>
        </p:nvPicPr>
        <p:blipFill>
          <a:blip r:embed="rId3" cstate="print"/>
          <a:stretch>
            <a:fillRect/>
          </a:stretch>
        </p:blipFill>
        <p:spPr>
          <a:xfrm>
            <a:off x="304799" y="381000"/>
            <a:ext cx="8632293" cy="6096000"/>
          </a:xfr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Collaboration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Blogs</a:t>
            </a:r>
          </a:p>
          <a:p>
            <a:pPr lvl="1"/>
            <a:r>
              <a:rPr lang="en-US" dirty="0" smtClean="0"/>
              <a:t>Brainstorm and generation of ideas</a:t>
            </a:r>
          </a:p>
          <a:p>
            <a:r>
              <a:rPr lang="en-US" dirty="0" smtClean="0"/>
              <a:t>Wiki (</a:t>
            </a:r>
            <a:r>
              <a:rPr lang="en-US" dirty="0" err="1" smtClean="0"/>
              <a:t>wikispaces</a:t>
            </a:r>
            <a:r>
              <a:rPr lang="en-US" dirty="0" smtClean="0"/>
              <a:t>) </a:t>
            </a:r>
            <a:r>
              <a:rPr lang="en-US" dirty="0" smtClean="0">
                <a:hlinkClick r:id="rId3"/>
              </a:rPr>
              <a:t>www.wikispaces.com</a:t>
            </a:r>
            <a:endParaRPr lang="en-US" dirty="0" smtClean="0"/>
          </a:p>
          <a:p>
            <a:pPr lvl="1"/>
            <a:r>
              <a:rPr lang="en-US" dirty="0" smtClean="0"/>
              <a:t>Text based collaboration </a:t>
            </a:r>
          </a:p>
          <a:p>
            <a:pPr lvl="2"/>
            <a:r>
              <a:rPr lang="en-US" dirty="0" smtClean="0"/>
              <a:t>Post a story, edit and sequence</a:t>
            </a:r>
          </a:p>
          <a:p>
            <a:r>
              <a:rPr lang="en-US" dirty="0" err="1" smtClean="0"/>
              <a:t>Voicethread</a:t>
            </a:r>
            <a:r>
              <a:rPr lang="en-US" dirty="0" smtClean="0"/>
              <a:t> </a:t>
            </a:r>
            <a:r>
              <a:rPr lang="en-US" dirty="0" smtClean="0">
                <a:hlinkClick r:id="rId4"/>
              </a:rPr>
              <a:t>www.voicethread.com</a:t>
            </a:r>
            <a:endParaRPr lang="en-US" dirty="0" smtClean="0"/>
          </a:p>
          <a:p>
            <a:pPr lvl="1"/>
            <a:r>
              <a:rPr lang="en-US" dirty="0" smtClean="0"/>
              <a:t>Example:  </a:t>
            </a:r>
            <a:r>
              <a:rPr lang="en-US" dirty="0" smtClean="0">
                <a:hlinkClick r:id="rId5"/>
              </a:rPr>
              <a:t>https://voicethread.com/#q+100+days.b354059.i1874033</a:t>
            </a:r>
            <a:endParaRPr lang="en-US" dirty="0" smtClean="0"/>
          </a:p>
          <a:p>
            <a:r>
              <a:rPr lang="en-US" dirty="0" err="1" smtClean="0"/>
              <a:t>Glogster</a:t>
            </a:r>
            <a:r>
              <a:rPr lang="en-US" dirty="0" smtClean="0"/>
              <a:t> </a:t>
            </a:r>
            <a:r>
              <a:rPr lang="en-US" dirty="0" smtClean="0">
                <a:hlinkClick r:id="rId6"/>
              </a:rPr>
              <a:t>www.glogster.com</a:t>
            </a:r>
            <a:endParaRPr lang="en-US" dirty="0" smtClean="0"/>
          </a:p>
          <a:p>
            <a:r>
              <a:rPr lang="en-US" dirty="0" err="1" smtClean="0"/>
              <a:t>Prezi</a:t>
            </a:r>
            <a:r>
              <a:rPr lang="en-US" dirty="0" smtClean="0"/>
              <a:t>  </a:t>
            </a:r>
            <a:r>
              <a:rPr lang="en-US" dirty="0" smtClean="0">
                <a:hlinkClick r:id="rId7"/>
              </a:rPr>
              <a:t>www.prezi.com</a:t>
            </a:r>
            <a:endParaRPr lang="en-US" dirty="0" smtClean="0"/>
          </a:p>
          <a:p>
            <a:pPr lvl="1"/>
            <a:r>
              <a:rPr lang="en-US" dirty="0" err="1" smtClean="0">
                <a:hlinkClick r:id="rId8" action="ppaction://hlinkfile"/>
              </a:rPr>
              <a:t>Prezi</a:t>
            </a:r>
            <a:r>
              <a:rPr lang="en-US" dirty="0" smtClean="0">
                <a:hlinkClick r:id="rId8" action="ppaction://hlinkfile"/>
              </a:rPr>
              <a:t> example</a:t>
            </a:r>
            <a:endParaRPr lang="en-US"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Bookmarking</a:t>
            </a:r>
            <a:endParaRPr lang="en-US" dirty="0"/>
          </a:p>
        </p:txBody>
      </p:sp>
      <p:sp>
        <p:nvSpPr>
          <p:cNvPr id="3" name="Content Placeholder 2"/>
          <p:cNvSpPr>
            <a:spLocks noGrp="1"/>
          </p:cNvSpPr>
          <p:nvPr>
            <p:ph idx="1"/>
          </p:nvPr>
        </p:nvSpPr>
        <p:spPr/>
        <p:txBody>
          <a:bodyPr/>
          <a:lstStyle/>
          <a:p>
            <a:pPr lvl="0"/>
            <a:r>
              <a:rPr kumimoji="0" lang="en-US" sz="3000" kern="1200" dirty="0" smtClean="0">
                <a:solidFill>
                  <a:schemeClr val="tx1"/>
                </a:solidFill>
                <a:latin typeface="+mn-lt"/>
                <a:ea typeface="+mn-ea"/>
                <a:cs typeface="+mn-cs"/>
              </a:rPr>
              <a:t>a web service --access bookmarks online</a:t>
            </a:r>
          </a:p>
          <a:p>
            <a:pPr lvl="0"/>
            <a:r>
              <a:rPr kumimoji="0" lang="en-US" sz="3000" kern="1200" dirty="0" smtClean="0">
                <a:solidFill>
                  <a:schemeClr val="tx1"/>
                </a:solidFill>
                <a:latin typeface="+mn-lt"/>
                <a:ea typeface="+mn-ea"/>
                <a:cs typeface="+mn-cs"/>
              </a:rPr>
              <a:t>complete research, bookmark the site, insert a brief annotation about the site and tag the site</a:t>
            </a:r>
          </a:p>
          <a:p>
            <a:pPr lvl="1"/>
            <a:r>
              <a:rPr kumimoji="0" lang="en-US" sz="2600" kern="1200" dirty="0" smtClean="0">
                <a:solidFill>
                  <a:schemeClr val="tx1"/>
                </a:solidFill>
                <a:latin typeface="+mn-lt"/>
                <a:ea typeface="+mn-ea"/>
                <a:cs typeface="+mn-cs"/>
              </a:rPr>
              <a:t>Tags -- keywords that identify</a:t>
            </a:r>
          </a:p>
          <a:p>
            <a:pPr lvl="1"/>
            <a:r>
              <a:rPr kumimoji="0" lang="en-US" sz="2600" kern="1200" dirty="0" smtClean="0">
                <a:solidFill>
                  <a:schemeClr val="tx1"/>
                </a:solidFill>
                <a:latin typeface="+mn-lt"/>
                <a:ea typeface="+mn-ea"/>
                <a:cs typeface="+mn-cs"/>
              </a:rPr>
              <a:t>Collections--organized by the tags</a:t>
            </a:r>
          </a:p>
          <a:p>
            <a:pPr lvl="0"/>
            <a:r>
              <a:rPr kumimoji="0" lang="en-US" sz="3000" kern="1200" dirty="0" smtClean="0">
                <a:solidFill>
                  <a:schemeClr val="tx1"/>
                </a:solidFill>
                <a:latin typeface="+mn-lt"/>
                <a:ea typeface="+mn-ea"/>
                <a:cs typeface="+mn-cs"/>
              </a:rPr>
              <a:t>Delicious </a:t>
            </a:r>
            <a:r>
              <a:rPr kumimoji="0" lang="en-US" sz="3000" kern="1200" dirty="0" smtClean="0">
                <a:solidFill>
                  <a:schemeClr val="tx1"/>
                </a:solidFill>
                <a:latin typeface="+mn-lt"/>
                <a:ea typeface="+mn-ea"/>
                <a:cs typeface="+mn-cs"/>
                <a:hlinkClick r:id="rId3"/>
              </a:rPr>
              <a:t>www.delicious.com</a:t>
            </a:r>
            <a:endParaRPr kumimoji="0" lang="en-US" sz="3000" kern="1200" dirty="0" smtClean="0">
              <a:solidFill>
                <a:schemeClr val="tx1"/>
              </a:solidFill>
              <a:latin typeface="+mn-lt"/>
              <a:ea typeface="+mn-ea"/>
              <a:cs typeface="+mn-cs"/>
            </a:endParaRPr>
          </a:p>
          <a:p>
            <a:pPr lvl="0"/>
            <a:r>
              <a:rPr kumimoji="0" lang="en-US" sz="3000" kern="1200" dirty="0" err="1" smtClean="0">
                <a:solidFill>
                  <a:schemeClr val="tx1"/>
                </a:solidFill>
                <a:latin typeface="+mn-lt"/>
                <a:ea typeface="+mn-ea"/>
                <a:cs typeface="+mn-cs"/>
              </a:rPr>
              <a:t>Diigo</a:t>
            </a:r>
            <a:r>
              <a:rPr kumimoji="0" lang="en-US" sz="3000" kern="1200" dirty="0" smtClean="0">
                <a:solidFill>
                  <a:schemeClr val="tx1"/>
                </a:solidFill>
                <a:latin typeface="+mn-lt"/>
                <a:ea typeface="+mn-ea"/>
                <a:cs typeface="+mn-cs"/>
              </a:rPr>
              <a:t> </a:t>
            </a:r>
            <a:r>
              <a:rPr kumimoji="0" lang="en-US" sz="3000" kern="1200" dirty="0" smtClean="0">
                <a:solidFill>
                  <a:schemeClr val="tx1"/>
                </a:solidFill>
                <a:latin typeface="+mn-lt"/>
                <a:ea typeface="+mn-ea"/>
                <a:cs typeface="+mn-cs"/>
                <a:hlinkClick r:id="rId4"/>
              </a:rPr>
              <a:t>www.diigo.com</a:t>
            </a:r>
            <a:endParaRPr kumimoji="0" lang="en-US" sz="3000" kern="1200" dirty="0" smtClean="0">
              <a:solidFill>
                <a:schemeClr val="tx1"/>
              </a:solidFill>
              <a:latin typeface="+mn-lt"/>
              <a:ea typeface="+mn-ea"/>
              <a:cs typeface="+mn-cs"/>
            </a:endParaRPr>
          </a:p>
          <a:p>
            <a:pPr lvl="0"/>
            <a:endParaRPr lang="en-US" dirty="0" smtClean="0"/>
          </a:p>
          <a:p>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027906"/>
          </a:xfrm>
        </p:spPr>
        <p:txBody>
          <a:bodyPr>
            <a:normAutofit fontScale="90000"/>
          </a:bodyPr>
          <a:lstStyle/>
          <a:p>
            <a:r>
              <a:rPr lang="en-US" dirty="0" smtClean="0"/>
              <a:t>Intervention Central</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Word lists </a:t>
            </a:r>
          </a:p>
          <a:p>
            <a:r>
              <a:rPr lang="en-US" dirty="0" smtClean="0"/>
              <a:t>Readability</a:t>
            </a:r>
          </a:p>
          <a:p>
            <a:r>
              <a:rPr lang="en-US" dirty="0" smtClean="0"/>
              <a:t>Fluency generator assessments</a:t>
            </a:r>
          </a:p>
          <a:p>
            <a:r>
              <a:rPr lang="en-US" dirty="0" smtClean="0"/>
              <a:t>Other Curriculum based measurements</a:t>
            </a:r>
          </a:p>
          <a:p>
            <a:pPr lvl="1"/>
            <a:r>
              <a:rPr lang="en-US" dirty="0" smtClean="0"/>
              <a:t>Maze </a:t>
            </a:r>
            <a:r>
              <a:rPr lang="en-US" dirty="0" err="1" smtClean="0"/>
              <a:t>fluence</a:t>
            </a:r>
            <a:endParaRPr lang="en-US" dirty="0" smtClean="0"/>
          </a:p>
          <a:p>
            <a:r>
              <a:rPr lang="en-US" dirty="0" smtClean="0"/>
              <a:t>Chart and monitor progress</a:t>
            </a:r>
          </a:p>
          <a:p>
            <a:endParaRPr lang="en-US" dirty="0" smtClean="0"/>
          </a:p>
          <a:p>
            <a:r>
              <a:rPr lang="en-US" dirty="0" smtClean="0">
                <a:hlinkClick r:id="rId3"/>
              </a:rPr>
              <a:t>http://www.interventioncentral.org/index.php/tools/192-cbm-reading-fluency-passage-generator</a:t>
            </a:r>
            <a:endParaRPr lang="en-US" dirty="0" smtClean="0"/>
          </a:p>
          <a:p>
            <a:endParaRPr lang="en-US"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Places to go</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hlinkClick r:id="rId3"/>
              </a:rPr>
              <a:t>http://webtoolboxes.wikispaces.com</a:t>
            </a:r>
            <a:endParaRPr lang="en-US" dirty="0" smtClean="0"/>
          </a:p>
          <a:p>
            <a:r>
              <a:rPr lang="en-US" dirty="0" smtClean="0"/>
              <a:t>A comprehensive listing of software and web 2.0 tools developed by Cheryl Wissick, Ph.D.</a:t>
            </a:r>
          </a:p>
          <a:p>
            <a:r>
              <a:rPr lang="en-US" dirty="0" smtClean="0">
                <a:hlinkClick r:id="rId4"/>
              </a:rPr>
              <a:t>http://www.teachparentstech.org/</a:t>
            </a:r>
            <a:endParaRPr lang="en-US" dirty="0" smtClean="0"/>
          </a:p>
          <a:p>
            <a:r>
              <a:rPr lang="en-US" dirty="0" smtClean="0"/>
              <a:t>Website devoted to teaching parents basic technology tools in a humorous manner</a:t>
            </a:r>
          </a:p>
          <a:p>
            <a:r>
              <a:rPr lang="en-US" dirty="0" smtClean="0">
                <a:hlinkClick r:id="rId5"/>
              </a:rPr>
              <a:t>http://www.funeducationalapps.com/</a:t>
            </a:r>
            <a:endParaRPr lang="en-US" dirty="0" smtClean="0"/>
          </a:p>
          <a:p>
            <a:r>
              <a:rPr lang="en-US" dirty="0" smtClean="0"/>
              <a:t>Features a Friday update of apps for parents and kids for </a:t>
            </a:r>
            <a:r>
              <a:rPr lang="en-US" dirty="0" err="1" smtClean="0"/>
              <a:t>ipad</a:t>
            </a:r>
            <a:r>
              <a:rPr lang="en-US" dirty="0" smtClean="0"/>
              <a:t> and </a:t>
            </a:r>
            <a:r>
              <a:rPr lang="en-US" dirty="0" err="1" smtClean="0"/>
              <a:t>ipod</a:t>
            </a:r>
            <a:r>
              <a:rPr lang="en-US" dirty="0" smtClean="0"/>
              <a:t> use.</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to do</a:t>
            </a:r>
            <a:endParaRPr lang="en-US" dirty="0"/>
          </a:p>
        </p:txBody>
      </p:sp>
      <p:sp>
        <p:nvSpPr>
          <p:cNvPr id="3" name="Content Placeholder 2"/>
          <p:cNvSpPr>
            <a:spLocks noGrp="1"/>
          </p:cNvSpPr>
          <p:nvPr>
            <p:ph idx="1"/>
          </p:nvPr>
        </p:nvSpPr>
        <p:spPr>
          <a:xfrm>
            <a:off x="304800" y="1371600"/>
            <a:ext cx="8382000" cy="5083208"/>
          </a:xfrm>
        </p:spPr>
        <p:txBody>
          <a:bodyPr/>
          <a:lstStyle/>
          <a:p>
            <a:r>
              <a:rPr lang="en-US" dirty="0" smtClean="0"/>
              <a:t>LD online</a:t>
            </a:r>
          </a:p>
          <a:p>
            <a:pPr lvl="1"/>
            <a:r>
              <a:rPr lang="en-US" dirty="0" smtClean="0">
                <a:hlinkClick r:id="rId3"/>
              </a:rPr>
              <a:t>www.ldonline.org</a:t>
            </a:r>
            <a:endParaRPr lang="en-US" dirty="0" smtClean="0"/>
          </a:p>
          <a:p>
            <a:r>
              <a:rPr lang="en-US" dirty="0" smtClean="0"/>
              <a:t>Council for Exceptional Children Technology and Media Division</a:t>
            </a:r>
          </a:p>
          <a:p>
            <a:pPr lvl="1"/>
            <a:r>
              <a:rPr lang="en-US" dirty="0" smtClean="0">
                <a:hlinkClick r:id="rId4"/>
              </a:rPr>
              <a:t>www.cec.sped.org</a:t>
            </a:r>
            <a:endParaRPr lang="en-US" dirty="0" smtClean="0"/>
          </a:p>
          <a:p>
            <a:r>
              <a:rPr lang="en-US" dirty="0" smtClean="0"/>
              <a:t>Learning Disabilities Association of America</a:t>
            </a:r>
          </a:p>
          <a:p>
            <a:pPr lvl="1"/>
            <a:r>
              <a:rPr lang="en-US" dirty="0" smtClean="0">
                <a:hlinkClick r:id="rId5"/>
              </a:rPr>
              <a:t>www.ldanatl.org</a:t>
            </a:r>
            <a:endParaRPr lang="en-US" dirty="0" smtClean="0"/>
          </a:p>
          <a:p>
            <a:r>
              <a:rPr lang="en-US" dirty="0" smtClean="0"/>
              <a:t>Center for Applied Special Technology</a:t>
            </a:r>
          </a:p>
          <a:p>
            <a:pPr lvl="1"/>
            <a:r>
              <a:rPr lang="en-US" dirty="0" smtClean="0">
                <a:hlinkClick r:id="rId6"/>
              </a:rPr>
              <a:t>www.cast.org</a:t>
            </a:r>
            <a:endParaRPr lang="en-US" dirty="0"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People to see</a:t>
            </a:r>
            <a:endParaRPr lang="en-US" dirty="0"/>
          </a:p>
        </p:txBody>
      </p:sp>
      <p:sp>
        <p:nvSpPr>
          <p:cNvPr id="3" name="Content Placeholder 2"/>
          <p:cNvSpPr>
            <a:spLocks noGrp="1"/>
          </p:cNvSpPr>
          <p:nvPr>
            <p:ph idx="1"/>
          </p:nvPr>
        </p:nvSpPr>
        <p:spPr>
          <a:xfrm>
            <a:off x="457200" y="1447800"/>
            <a:ext cx="8229600" cy="5007008"/>
          </a:xfrm>
        </p:spPr>
        <p:txBody>
          <a:bodyPr/>
          <a:lstStyle/>
          <a:p>
            <a:r>
              <a:rPr lang="en-US" dirty="0" smtClean="0"/>
              <a:t>David </a:t>
            </a:r>
            <a:r>
              <a:rPr lang="en-US" dirty="0" err="1" smtClean="0"/>
              <a:t>Edyburn</a:t>
            </a:r>
            <a:endParaRPr lang="en-US" dirty="0" smtClean="0"/>
          </a:p>
          <a:p>
            <a:r>
              <a:rPr lang="en-US" dirty="0" smtClean="0"/>
              <a:t>Cheryl </a:t>
            </a:r>
            <a:r>
              <a:rPr lang="en-US" dirty="0" err="1" smtClean="0"/>
              <a:t>Wissick</a:t>
            </a:r>
            <a:endParaRPr lang="en-US" dirty="0" smtClean="0"/>
          </a:p>
          <a:p>
            <a:r>
              <a:rPr lang="en-US" dirty="0" smtClean="0"/>
              <a:t>Lynn Anderson-Inman</a:t>
            </a:r>
          </a:p>
          <a:p>
            <a:r>
              <a:rPr lang="en-US" dirty="0" smtClean="0"/>
              <a:t>David Rose</a:t>
            </a:r>
          </a:p>
          <a:p>
            <a:r>
              <a:rPr lang="en-US" dirty="0" smtClean="0"/>
              <a:t>Joy </a:t>
            </a:r>
            <a:r>
              <a:rPr lang="en-US" dirty="0" err="1" smtClean="0"/>
              <a:t>Zabala</a:t>
            </a:r>
            <a:r>
              <a:rPr lang="en-US" dirty="0" smtClean="0"/>
              <a:t> </a:t>
            </a:r>
          </a:p>
          <a:p>
            <a:r>
              <a:rPr lang="en-US" dirty="0" smtClean="0"/>
              <a:t>Skip Stahl</a:t>
            </a:r>
          </a:p>
          <a:p>
            <a:r>
              <a:rPr lang="en-US" dirty="0" smtClean="0"/>
              <a:t>Cynthia </a:t>
            </a:r>
            <a:r>
              <a:rPr lang="en-US" dirty="0" err="1" smtClean="0"/>
              <a:t>Okolo</a:t>
            </a:r>
            <a:endParaRPr lang="en-US" dirty="0" smtClean="0"/>
          </a:p>
          <a:p>
            <a:r>
              <a:rPr lang="en-US" dirty="0" smtClean="0"/>
              <a:t>Rena Lewis</a:t>
            </a:r>
          </a:p>
          <a:p>
            <a:r>
              <a:rPr lang="en-US" dirty="0" smtClean="0"/>
              <a:t>Michael </a:t>
            </a:r>
            <a:r>
              <a:rPr lang="en-US" dirty="0" err="1" smtClean="0"/>
              <a:t>Berhmann</a:t>
            </a:r>
            <a:endParaRPr lang="en-US" dirty="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0" y="1882808"/>
            <a:ext cx="9144000" cy="4365592"/>
          </a:xfrm>
        </p:spPr>
        <p:txBody>
          <a:bodyPr>
            <a:normAutofit lnSpcReduction="10000"/>
          </a:bodyPr>
          <a:lstStyle/>
          <a:p>
            <a:r>
              <a:rPr lang="en-US" sz="4000" dirty="0" smtClean="0"/>
              <a:t>Must teach students how to use these skills– they do not come naturally</a:t>
            </a:r>
            <a:endParaRPr lang="en-US" sz="4000" dirty="0" smtClean="0"/>
          </a:p>
          <a:p>
            <a:r>
              <a:rPr lang="en-US" sz="4000" dirty="0" smtClean="0"/>
              <a:t>Tools</a:t>
            </a:r>
            <a:r>
              <a:rPr lang="en-US" sz="4000" baseline="0" dirty="0" smtClean="0"/>
              <a:t> and knowledge of curriculum are both essential</a:t>
            </a:r>
          </a:p>
          <a:p>
            <a:r>
              <a:rPr lang="en-US" sz="4000" baseline="0" dirty="0" smtClean="0"/>
              <a:t>TPACK concepts can guide educators in this journey</a:t>
            </a:r>
            <a:endParaRPr lang="en-US" sz="40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3413" y="0"/>
            <a:ext cx="7877175" cy="788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9753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Processes and Skills in </a:t>
            </a:r>
            <a:r>
              <a:rPr lang="en-US" sz="4000" dirty="0" smtClean="0"/>
              <a:t>Reading</a:t>
            </a:r>
            <a:br>
              <a:rPr lang="en-US" sz="4000" dirty="0" smtClean="0"/>
            </a:br>
            <a:r>
              <a:rPr lang="en-US" sz="4000" dirty="0" smtClean="0"/>
              <a:t>Big Ideas in Reading</a:t>
            </a:r>
            <a:endParaRPr lang="en-US" sz="4000" dirty="0"/>
          </a:p>
        </p:txBody>
      </p:sp>
      <p:sp>
        <p:nvSpPr>
          <p:cNvPr id="3" name="Content Placeholder 2"/>
          <p:cNvSpPr>
            <a:spLocks noGrp="1"/>
          </p:cNvSpPr>
          <p:nvPr>
            <p:ph idx="1"/>
          </p:nvPr>
        </p:nvSpPr>
        <p:spPr/>
        <p:txBody>
          <a:bodyPr/>
          <a:lstStyle/>
          <a:p>
            <a:r>
              <a:rPr lang="en-US" dirty="0" smtClean="0"/>
              <a:t>Phonemic Awareness</a:t>
            </a:r>
          </a:p>
          <a:p>
            <a:r>
              <a:rPr lang="en-US" dirty="0" smtClean="0"/>
              <a:t>Word Attack</a:t>
            </a:r>
          </a:p>
          <a:p>
            <a:r>
              <a:rPr lang="en-US" dirty="0" smtClean="0"/>
              <a:t>Vocabulary </a:t>
            </a:r>
          </a:p>
          <a:p>
            <a:r>
              <a:rPr lang="en-US" dirty="0" smtClean="0"/>
              <a:t>Fluency</a:t>
            </a:r>
          </a:p>
          <a:p>
            <a:r>
              <a:rPr lang="en-US" dirty="0" smtClean="0"/>
              <a:t>Comprehension</a:t>
            </a:r>
          </a:p>
          <a:p>
            <a:pPr lvl="1"/>
            <a:r>
              <a:rPr lang="en-US" dirty="0" smtClean="0"/>
              <a:t>National Reading Panel, 2000</a:t>
            </a:r>
          </a:p>
          <a:p>
            <a:endParaRPr lang="en-US" dirty="0"/>
          </a:p>
        </p:txBody>
      </p:sp>
    </p:spTree>
    <p:extLst>
      <p:ext uri="{BB962C8B-B14F-4D97-AF65-F5344CB8AC3E}">
        <p14:creationId xmlns:p14="http://schemas.microsoft.com/office/powerpoint/2010/main" val="29236640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Phonemic awareness and word attack skills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These skills are the target of most remediation programs in reading</a:t>
            </a:r>
          </a:p>
          <a:p>
            <a:r>
              <a:rPr lang="en-US" dirty="0"/>
              <a:t>For students to benefit from independent reading, they must be able to decode 95% of the text </a:t>
            </a:r>
            <a:r>
              <a:rPr lang="en-US" dirty="0" smtClean="0"/>
              <a:t>they read </a:t>
            </a:r>
            <a:r>
              <a:rPr lang="en-US" dirty="0"/>
              <a:t>with speed and accuracy. This precludes most struggling readers from actively reading </a:t>
            </a:r>
            <a:r>
              <a:rPr lang="en-US" dirty="0" smtClean="0"/>
              <a:t>grade level</a:t>
            </a:r>
            <a:r>
              <a:rPr lang="en-US" dirty="0"/>
              <a:t> </a:t>
            </a:r>
            <a:r>
              <a:rPr lang="en-US" dirty="0" smtClean="0"/>
              <a:t>texts.</a:t>
            </a:r>
          </a:p>
          <a:p>
            <a:r>
              <a:rPr lang="en-US" dirty="0" smtClean="0"/>
              <a:t>A number of free and commercial technology programs offer activities and lesson plans to support these areas of reading</a:t>
            </a:r>
            <a:endParaRPr lang="en-US" dirty="0"/>
          </a:p>
          <a:p>
            <a:endParaRPr lang="en-US" dirty="0"/>
          </a:p>
        </p:txBody>
      </p:sp>
    </p:spTree>
    <p:extLst>
      <p:ext uri="{BB962C8B-B14F-4D97-AF65-F5344CB8AC3E}">
        <p14:creationId xmlns:p14="http://schemas.microsoft.com/office/powerpoint/2010/main" val="23212092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Vocabulary</a:t>
            </a:r>
            <a:endParaRPr lang="en-US" dirty="0"/>
          </a:p>
        </p:txBody>
      </p:sp>
      <p:sp>
        <p:nvSpPr>
          <p:cNvPr id="3" name="Content Placeholder 2"/>
          <p:cNvSpPr>
            <a:spLocks noGrp="1"/>
          </p:cNvSpPr>
          <p:nvPr>
            <p:ph idx="1"/>
          </p:nvPr>
        </p:nvSpPr>
        <p:spPr>
          <a:xfrm>
            <a:off x="457200" y="1524000"/>
            <a:ext cx="8229600" cy="4953000"/>
          </a:xfrm>
        </p:spPr>
        <p:txBody>
          <a:bodyPr>
            <a:normAutofit/>
          </a:bodyPr>
          <a:lstStyle/>
          <a:p>
            <a:pPr lvl="0"/>
            <a:r>
              <a:rPr lang="en-US" sz="2400" dirty="0"/>
              <a:t>Teaching specific terms </a:t>
            </a:r>
            <a:r>
              <a:rPr lang="en-US" sz="2400" dirty="0" smtClean="0"/>
              <a:t>is </a:t>
            </a:r>
            <a:r>
              <a:rPr lang="en-US" sz="2400" dirty="0"/>
              <a:t>probably the strongest action a teacher can take to ensure that students have the academic background knowledge they need to understand the content they will encounter in school</a:t>
            </a:r>
            <a:r>
              <a:rPr lang="en-US" sz="2400" dirty="0" smtClean="0"/>
              <a:t>. </a:t>
            </a:r>
            <a:r>
              <a:rPr lang="en-US" sz="2400" dirty="0"/>
              <a:t>(</a:t>
            </a:r>
            <a:r>
              <a:rPr lang="en-US" sz="2400" dirty="0" err="1"/>
              <a:t>Marzano</a:t>
            </a:r>
            <a:r>
              <a:rPr lang="en-US" sz="2400" dirty="0"/>
              <a:t> &amp; Pickering, </a:t>
            </a:r>
            <a:r>
              <a:rPr lang="en-US" sz="2400" dirty="0" smtClean="0"/>
              <a:t>2005)</a:t>
            </a:r>
            <a:endParaRPr lang="en-US" sz="2400" dirty="0"/>
          </a:p>
          <a:p>
            <a:r>
              <a:rPr lang="en-US" sz="2400" dirty="0" smtClean="0"/>
              <a:t>Effective </a:t>
            </a:r>
            <a:r>
              <a:rPr lang="en-US" sz="2400" dirty="0"/>
              <a:t>vocabulary instruction involves </a:t>
            </a:r>
            <a:r>
              <a:rPr lang="en-US" sz="2400" dirty="0" smtClean="0"/>
              <a:t>the gradual </a:t>
            </a:r>
            <a:r>
              <a:rPr lang="en-US" sz="2400" dirty="0"/>
              <a:t>shaping of word meanings </a:t>
            </a:r>
            <a:r>
              <a:rPr lang="en-US" sz="2400" dirty="0" smtClean="0"/>
              <a:t>through multiple exposures</a:t>
            </a:r>
          </a:p>
          <a:p>
            <a:r>
              <a:rPr lang="en-US" sz="2400" dirty="0" smtClean="0"/>
              <a:t>Struggling </a:t>
            </a:r>
            <a:r>
              <a:rPr lang="en-US" sz="2400" dirty="0"/>
              <a:t>readers will not develop the vocabulary and background knowledge necessary for subject matter mastery unless they have timely access to grade-level materials.</a:t>
            </a:r>
          </a:p>
          <a:p>
            <a:endParaRPr lang="en-US" sz="2400" dirty="0"/>
          </a:p>
          <a:p>
            <a:endParaRPr lang="en-US" sz="2400" dirty="0"/>
          </a:p>
        </p:txBody>
      </p:sp>
    </p:spTree>
    <p:extLst>
      <p:ext uri="{BB962C8B-B14F-4D97-AF65-F5344CB8AC3E}">
        <p14:creationId xmlns:p14="http://schemas.microsoft.com/office/powerpoint/2010/main" val="25752829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Fluency and Comprehension</a:t>
            </a:r>
            <a:endParaRPr lang="en-US" dirty="0"/>
          </a:p>
        </p:txBody>
      </p:sp>
      <p:sp>
        <p:nvSpPr>
          <p:cNvPr id="3" name="Content Placeholder 2"/>
          <p:cNvSpPr>
            <a:spLocks noGrp="1"/>
          </p:cNvSpPr>
          <p:nvPr>
            <p:ph idx="1"/>
          </p:nvPr>
        </p:nvSpPr>
        <p:spPr/>
        <p:txBody>
          <a:bodyPr/>
          <a:lstStyle/>
          <a:p>
            <a:r>
              <a:rPr lang="en-US" dirty="0" smtClean="0"/>
              <a:t>Fluency influences comprehension– it frees processes to understand the text</a:t>
            </a:r>
          </a:p>
          <a:p>
            <a:r>
              <a:rPr lang="en-US" dirty="0"/>
              <a:t>Good readers internalize a variety of strategies to monitor their comprehension while poor readers do not. Useful strategies such as pre-reading or identifying and re-reading confusing material can be successfully taught. </a:t>
            </a:r>
            <a:r>
              <a:rPr lang="en-US" dirty="0" err="1"/>
              <a:t>Torgensen</a:t>
            </a:r>
            <a:r>
              <a:rPr lang="en-US" dirty="0"/>
              <a:t> 1994</a:t>
            </a:r>
          </a:p>
          <a:p>
            <a:endParaRPr lang="en-US" dirty="0"/>
          </a:p>
        </p:txBody>
      </p:sp>
    </p:spTree>
    <p:extLst>
      <p:ext uri="{BB962C8B-B14F-4D97-AF65-F5344CB8AC3E}">
        <p14:creationId xmlns:p14="http://schemas.microsoft.com/office/powerpoint/2010/main" val="12703469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Reading Next Report Additions</a:t>
            </a:r>
            <a:endParaRPr lang="en-US" dirty="0"/>
          </a:p>
        </p:txBody>
      </p:sp>
      <p:sp>
        <p:nvSpPr>
          <p:cNvPr id="3" name="Content Placeholder 2"/>
          <p:cNvSpPr>
            <a:spLocks noGrp="1"/>
          </p:cNvSpPr>
          <p:nvPr>
            <p:ph idx="1"/>
          </p:nvPr>
        </p:nvSpPr>
        <p:spPr>
          <a:xfrm>
            <a:off x="228600" y="1905000"/>
            <a:ext cx="8915400" cy="4549808"/>
          </a:xfrm>
        </p:spPr>
        <p:txBody>
          <a:bodyPr/>
          <a:lstStyle/>
          <a:p>
            <a:r>
              <a:rPr lang="en-US" sz="4000" dirty="0" smtClean="0"/>
              <a:t>Motivation and self directed learning</a:t>
            </a:r>
          </a:p>
          <a:p>
            <a:r>
              <a:rPr lang="en-US" sz="4000" dirty="0" smtClean="0"/>
              <a:t>Text based collaborative learning</a:t>
            </a:r>
          </a:p>
          <a:p>
            <a:r>
              <a:rPr lang="en-US" sz="4000" dirty="0" smtClean="0"/>
              <a:t>On-going formative evaluation</a:t>
            </a:r>
          </a:p>
          <a:p>
            <a:pPr lvl="1"/>
            <a:r>
              <a:rPr lang="en-US" dirty="0" smtClean="0"/>
              <a:t>Reading Next report</a:t>
            </a:r>
            <a:endParaRPr lang="en-US" dirty="0"/>
          </a:p>
        </p:txBody>
      </p:sp>
    </p:spTree>
    <p:extLst>
      <p:ext uri="{BB962C8B-B14F-4D97-AF65-F5344CB8AC3E}">
        <p14:creationId xmlns:p14="http://schemas.microsoft.com/office/powerpoint/2010/main" val="278257281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2370</TotalTime>
  <Words>1676</Words>
  <Application>Microsoft Office PowerPoint</Application>
  <PresentationFormat>On-screen Show (4:3)</PresentationFormat>
  <Paragraphs>267</Paragraphs>
  <Slides>48</Slides>
  <Notes>39</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Verve</vt:lpstr>
      <vt:lpstr>Technology Applications  for  Students with Disabilities:  Tools to Access Curriculum Content</vt:lpstr>
      <vt:lpstr>PowerPoint Presentation</vt:lpstr>
      <vt:lpstr>Access to Curriculum Content</vt:lpstr>
      <vt:lpstr>The Conundrum</vt:lpstr>
      <vt:lpstr>Processes and Skills in Reading Big Ideas in Reading</vt:lpstr>
      <vt:lpstr>Phonemic awareness and word attack skills</vt:lpstr>
      <vt:lpstr>Vocabulary</vt:lpstr>
      <vt:lpstr>Fluency and Comprehension</vt:lpstr>
      <vt:lpstr>Reading Next Report Additions</vt:lpstr>
      <vt:lpstr>Technology opens access to a world of possibilities </vt:lpstr>
      <vt:lpstr>Important points to remember</vt:lpstr>
      <vt:lpstr>Instructional and Assistive Technology</vt:lpstr>
      <vt:lpstr>Definition of assistive technology</vt:lpstr>
      <vt:lpstr>US legislation further specifies:</vt:lpstr>
      <vt:lpstr>Barriers to Implementation</vt:lpstr>
      <vt:lpstr>Universal Design for Learning</vt:lpstr>
      <vt:lpstr>Technology Tools</vt:lpstr>
      <vt:lpstr>Technology tools that provide access</vt:lpstr>
      <vt:lpstr>Customizable Features</vt:lpstr>
      <vt:lpstr>Tools and Applications</vt:lpstr>
      <vt:lpstr> Bookshare www.bookshare.org Free for Chaffee qualified students </vt:lpstr>
      <vt:lpstr>Literacy Software</vt:lpstr>
      <vt:lpstr>PowerPoint Presentation</vt:lpstr>
      <vt:lpstr>The Mobile Reader </vt:lpstr>
      <vt:lpstr>Other E-reading</vt:lpstr>
      <vt:lpstr>Handheld mobile devices:   PDA’s, iPod and iPad</vt:lpstr>
      <vt:lpstr>Standard software applications</vt:lpstr>
      <vt:lpstr>Auto Summary + Wikipedia</vt:lpstr>
      <vt:lpstr>Example:  Wikipedia</vt:lpstr>
      <vt:lpstr>Wikipedia:  Simple English</vt:lpstr>
      <vt:lpstr>Auto Summary: 33%</vt:lpstr>
      <vt:lpstr>PowerPoint Presentation</vt:lpstr>
      <vt:lpstr>--or Tagxedo-</vt:lpstr>
      <vt:lpstr>Specialized Word Processors</vt:lpstr>
      <vt:lpstr>Concept mapping</vt:lpstr>
      <vt:lpstr>To the Cloud!</vt:lpstr>
      <vt:lpstr>Online information sources</vt:lpstr>
      <vt:lpstr>PowerPoint Presentation</vt:lpstr>
      <vt:lpstr>Visual Thesaurus www.visualthesaurus.com</vt:lpstr>
      <vt:lpstr>PowerPoint Presentation</vt:lpstr>
      <vt:lpstr>Collaboration</vt:lpstr>
      <vt:lpstr>Social Bookmarking</vt:lpstr>
      <vt:lpstr>Intervention Central </vt:lpstr>
      <vt:lpstr>Places to go</vt:lpstr>
      <vt:lpstr>Things to do</vt:lpstr>
      <vt:lpstr>People to see</vt:lpstr>
      <vt:lpstr>Conclusions</vt:lpstr>
      <vt:lpstr>PowerPoint Presentation</vt:lpstr>
    </vt:vector>
  </TitlesOfParts>
  <Company>Arizona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Kathleen Puckett</dc:creator>
  <cp:lastModifiedBy>Kathleen Puckett</cp:lastModifiedBy>
  <cp:revision>87</cp:revision>
  <dcterms:created xsi:type="dcterms:W3CDTF">2011-02-24T19:59:14Z</dcterms:created>
  <dcterms:modified xsi:type="dcterms:W3CDTF">2011-09-13T22:36:17Z</dcterms:modified>
</cp:coreProperties>
</file>